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8" r:id="rId2"/>
    <p:sldId id="268" r:id="rId3"/>
    <p:sldId id="279" r:id="rId4"/>
    <p:sldId id="290" r:id="rId5"/>
    <p:sldId id="282" r:id="rId6"/>
    <p:sldId id="298" r:id="rId7"/>
    <p:sldId id="283" r:id="rId8"/>
    <p:sldId id="299" r:id="rId9"/>
    <p:sldId id="284" r:id="rId10"/>
    <p:sldId id="300" r:id="rId11"/>
    <p:sldId id="285" r:id="rId12"/>
    <p:sldId id="301" r:id="rId13"/>
    <p:sldId id="286" r:id="rId14"/>
    <p:sldId id="305" r:id="rId15"/>
    <p:sldId id="287" r:id="rId16"/>
    <p:sldId id="302" r:id="rId17"/>
    <p:sldId id="304" r:id="rId18"/>
    <p:sldId id="303" r:id="rId19"/>
    <p:sldId id="288" r:id="rId20"/>
    <p:sldId id="276" r:id="rId21"/>
  </p:sldIdLst>
  <p:sldSz cx="12192000" cy="6858000"/>
  <p:notesSz cx="6858000" cy="9144000"/>
  <p:embeddedFontLst>
    <p:embeddedFont>
      <p:font typeface="함초롬바탕" pitchFamily="18" charset="-127"/>
      <p:regular r:id="rId22"/>
      <p:bold r:id="rId23"/>
    </p:embeddedFont>
    <p:embeddedFont>
      <p:font typeface="HY신명조" pitchFamily="18" charset="-127"/>
      <p:regular r:id="rId24"/>
    </p:embeddedFont>
    <p:embeddedFont>
      <p:font typeface="맑은 고딕" pitchFamily="50" charset="-127"/>
      <p:regular r:id="rId25"/>
      <p:bold r:id="rId26"/>
    </p:embeddedFont>
    <p:embeddedFont>
      <p:font typeface="HyhwpEQ" pitchFamily="18" charset="-127"/>
      <p:regular r:id="rId2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9595"/>
    <a:srgbClr val="FCF3F2"/>
    <a:srgbClr val="F1C7BE"/>
    <a:srgbClr val="DCEAF4"/>
    <a:srgbClr val="FAE9E6"/>
    <a:srgbClr val="BFACAC"/>
    <a:srgbClr val="A5A595"/>
    <a:srgbClr val="FF99CC"/>
    <a:srgbClr val="FF66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7" autoAdjust="0"/>
    <p:restoredTop sz="94151" autoAdjust="0"/>
  </p:normalViewPr>
  <p:slideViewPr>
    <p:cSldViewPr>
      <p:cViewPr>
        <p:scale>
          <a:sx n="100" d="100"/>
          <a:sy n="100" d="100"/>
        </p:scale>
        <p:origin x="-990" y="-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https://images.unsplash.com/photo-1493976040374-85c8e12f0c0e?ixlib=rb-0.3.5&amp;ixid=eyJhcHBfaWQiOjEyMDd9&amp;s=ebd34ddde3f2b4ea6dcdc9b7d329b774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5" b="15675"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753325" y="6495147"/>
            <a:ext cx="2685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39711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335360" y="260648"/>
            <a:ext cx="11521280" cy="633670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753324" y="6611779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05949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branch, cherry blossom, environmen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15678" r="5"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3923944" cy="2556000"/>
          </a:xfrm>
          <a:prstGeom prst="rect">
            <a:avLst/>
          </a:prstGeom>
          <a:blipFill dpi="0" rotWithShape="1">
            <a:blip r:embed="rId4">
              <a:alphaModFix amt="80000"/>
            </a:blip>
            <a:srcRect/>
            <a:stretch>
              <a:fillRect l="-128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711280" y="3717032"/>
            <a:ext cx="6480720" cy="3132000"/>
          </a:xfrm>
          <a:prstGeom prst="rect">
            <a:avLst/>
          </a:prstGeom>
          <a:blipFill dpi="0" rotWithShape="1">
            <a:blip r:embed="rId5">
              <a:alphaModFix amt="70000"/>
            </a:blip>
            <a:srcRect/>
            <a:stretch>
              <a:fillRect l="-1" r="-66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95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44370" y="6495147"/>
            <a:ext cx="24352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9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8418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Grayscale Photo of Sumo Wrestling Surrounded With Peopl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3" r="14852"/>
          <a:stretch>
            <a:fillRect/>
          </a:stretch>
        </p:blipFill>
        <p:spPr bwMode="auto">
          <a:xfrm>
            <a:off x="7536160" y="0"/>
            <a:ext cx="4655840" cy="6858000"/>
          </a:xfrm>
          <a:custGeom>
            <a:avLst/>
            <a:gdLst>
              <a:gd name="connsiteX0" fmla="*/ 0 w 4655840"/>
              <a:gd name="connsiteY0" fmla="*/ 0 h 6858000"/>
              <a:gd name="connsiteX1" fmla="*/ 4655840 w 4655840"/>
              <a:gd name="connsiteY1" fmla="*/ 0 h 6858000"/>
              <a:gd name="connsiteX2" fmla="*/ 4655840 w 4655840"/>
              <a:gd name="connsiteY2" fmla="*/ 6858000 h 6858000"/>
              <a:gd name="connsiteX3" fmla="*/ 0 w 4655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5840" h="6858000">
                <a:moveTo>
                  <a:pt x="0" y="0"/>
                </a:moveTo>
                <a:lnTo>
                  <a:pt x="4655840" y="0"/>
                </a:lnTo>
                <a:lnTo>
                  <a:pt x="465584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9408368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77344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Woman carrying umbrellas in elegant purple and pink Japanese geisha robes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41"/>
          <a:stretch/>
        </p:blipFill>
        <p:spPr bwMode="auto">
          <a:xfrm>
            <a:off x="0" y="0"/>
            <a:ext cx="2855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285564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alpha val="50000"/>
                </a:srgbClr>
              </a:gs>
              <a:gs pos="100000">
                <a:schemeClr val="accent4">
                  <a:lumMod val="75000"/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9335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45257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508" y="1217616"/>
            <a:ext cx="3683132" cy="566776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34774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unsplash.com/photo-1488511142310-87b864cffdd6?ixlib=rb-0.3.5&amp;ixid=eyJhcHBfaWQiOjEyMDd9&amp;s=c16aadf4b7779be68812e7baee278716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 descr="https://images.unsplash.com/photo-1513883984234-090bca395671?ixlib=rb-0.3.5&amp;ixid=eyJhcHBfaWQiOjEyMDd9&amp;s=d75249963a37bd0d99b37f6d95861ce8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" r="4724"/>
          <a:stretch>
            <a:fillRect/>
          </a:stretch>
        </p:blipFill>
        <p:spPr bwMode="auto">
          <a:xfrm>
            <a:off x="4038000" y="0"/>
            <a:ext cx="4116000" cy="6858000"/>
          </a:xfrm>
          <a:custGeom>
            <a:avLst/>
            <a:gdLst>
              <a:gd name="connsiteX0" fmla="*/ 0 w 4116000"/>
              <a:gd name="connsiteY0" fmla="*/ 0 h 6858000"/>
              <a:gd name="connsiteX1" fmla="*/ 4116000 w 4116000"/>
              <a:gd name="connsiteY1" fmla="*/ 0 h 6858000"/>
              <a:gd name="connsiteX2" fmla="*/ 4116000 w 4116000"/>
              <a:gd name="connsiteY2" fmla="*/ 6858000 h 6858000"/>
              <a:gd name="connsiteX3" fmla="*/ 0 w 411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6000" h="6858000">
                <a:moveTo>
                  <a:pt x="0" y="0"/>
                </a:moveTo>
                <a:lnTo>
                  <a:pt x="4116000" y="0"/>
                </a:lnTo>
                <a:lnTo>
                  <a:pt x="411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그림 11" descr="https://images.unsplash.com/photo-1443170412500-d04323a4eb57?ixlib=rb-0.3.5&amp;ixid=eyJhcHBfaWQiOjEyMDd9&amp;s=fe85e0e4ce34bcf213aececc2df46be7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2"/>
          <a:stretch>
            <a:fillRect/>
          </a:stretch>
        </p:blipFill>
        <p:spPr bwMode="auto">
          <a:xfrm>
            <a:off x="8154000" y="0"/>
            <a:ext cx="4038000" cy="6858000"/>
          </a:xfrm>
          <a:custGeom>
            <a:avLst/>
            <a:gdLst>
              <a:gd name="connsiteX0" fmla="*/ 0 w 4026000"/>
              <a:gd name="connsiteY0" fmla="*/ 0 h 6858000"/>
              <a:gd name="connsiteX1" fmla="*/ 4026000 w 4026000"/>
              <a:gd name="connsiteY1" fmla="*/ 0 h 6858000"/>
              <a:gd name="connsiteX2" fmla="*/ 4026000 w 4026000"/>
              <a:gd name="connsiteY2" fmla="*/ 6858000 h 6858000"/>
              <a:gd name="connsiteX3" fmla="*/ 0 w 402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6000" h="6858000">
                <a:moveTo>
                  <a:pt x="0" y="0"/>
                </a:moveTo>
                <a:lnTo>
                  <a:pt x="4026000" y="0"/>
                </a:lnTo>
                <a:lnTo>
                  <a:pt x="402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4422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https://images.unsplash.com/photo-1499125562588-29fb8a56b5d5?ixlib=rb-0.3.5&amp;ixid=eyJhcHBfaWQiOjEyMDd9&amp;s=be54d2b29df678372688979bc43f3529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49" r="5" b="49"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02173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https://images.unsplash.com/photo-1516684542079-927175cedbb0?ixlib=rb-0.3.5&amp;ixid=eyJhcHBfaWQiOjEyMDd9&amp;s=45104e535faacb9b6da0bd6eae539d3c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7838" r="5" b="7838"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75000">
                <a:schemeClr val="tx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9335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5101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branch, cherry blossom, environmen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15678" r="5"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3923944" cy="2556000"/>
          </a:xfrm>
          <a:prstGeom prst="rect">
            <a:avLst/>
          </a:prstGeom>
          <a:blipFill dpi="0" rotWithShape="1">
            <a:blip r:embed="rId4">
              <a:alphaModFix amt="80000"/>
            </a:blip>
            <a:srcRect/>
            <a:stretch>
              <a:fillRect l="-128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711280" y="3717032"/>
            <a:ext cx="6480720" cy="3132000"/>
          </a:xfrm>
          <a:prstGeom prst="rect">
            <a:avLst/>
          </a:prstGeom>
          <a:blipFill dpi="0" rotWithShape="1">
            <a:blip r:embed="rId5">
              <a:alphaModFix amt="70000"/>
            </a:blip>
            <a:srcRect/>
            <a:stretch>
              <a:fillRect l="-1" r="-66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88692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61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8" r:id="rId3"/>
    <p:sldLayoutId id="2147483653" r:id="rId4"/>
    <p:sldLayoutId id="2147483661" r:id="rId5"/>
    <p:sldLayoutId id="2147483654" r:id="rId6"/>
    <p:sldLayoutId id="2147483655" r:id="rId7"/>
    <p:sldLayoutId id="2147483656" r:id="rId8"/>
    <p:sldLayoutId id="2147483659" r:id="rId9"/>
    <p:sldLayoutId id="2147483660" r:id="rId10"/>
    <p:sldLayoutId id="214748366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35360" y="1196752"/>
            <a:ext cx="58581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6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일본 </a:t>
            </a:r>
            <a:endParaRPr lang="en-US" altLang="ko-KR" sz="6600" dirty="0" smtClean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  <a:p>
            <a:r>
              <a:rPr lang="ko-KR" altLang="en-US" sz="6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의복문화의 </a:t>
            </a:r>
            <a:endParaRPr lang="en-US" altLang="ko-KR" sz="6600" dirty="0" smtClean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  <a:p>
            <a:r>
              <a:rPr lang="ko-KR" altLang="en-US" sz="6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역사</a:t>
            </a:r>
            <a:endParaRPr lang="ko-KR" altLang="en-US" sz="66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5360" y="5661248"/>
            <a:ext cx="43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ko-KR" altLang="en-US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일본어일본학과 </a:t>
            </a:r>
            <a:r>
              <a:rPr lang="en-US" altLang="ko-KR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22002043 </a:t>
            </a:r>
            <a:r>
              <a:rPr lang="ko-KR" altLang="en-US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양다정</a:t>
            </a:r>
            <a:endParaRPr lang="en-US" altLang="ko-KR" sz="2000" dirty="0" smtClean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443132" y="5661248"/>
            <a:ext cx="41044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6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83503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5. 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무로마치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시대의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16" y="1809256"/>
            <a:ext cx="2452500" cy="3924000"/>
          </a:xfrm>
          <a:prstGeom prst="snip1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70" y="1809256"/>
            <a:ext cx="2452500" cy="3924000"/>
          </a:xfrm>
          <a:prstGeom prst="snip1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6383116" y="3327375"/>
            <a:ext cx="612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무로마치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말기의 서민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19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6.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에도시대의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2" r="23586"/>
          <a:stretch/>
        </p:blipFill>
        <p:spPr>
          <a:xfrm>
            <a:off x="911424" y="1818581"/>
            <a:ext cx="2062525" cy="3924000"/>
          </a:xfrm>
          <a:prstGeom prst="snip1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7" r="11877"/>
          <a:stretch/>
        </p:blipFill>
        <p:spPr>
          <a:xfrm>
            <a:off x="3143672" y="1818581"/>
            <a:ext cx="1971923" cy="3924000"/>
          </a:xfrm>
          <a:prstGeom prst="snip1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5115594" y="2996952"/>
            <a:ext cx="65970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남성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다이묘의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카미시모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신분제도의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상징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just"/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여성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어느 정도 자유가 허용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각자의 취향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9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6.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에도시대의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2" t="25044" r="12232" b="-581"/>
          <a:stretch/>
        </p:blipFill>
        <p:spPr>
          <a:xfrm>
            <a:off x="4295800" y="2515203"/>
            <a:ext cx="2520000" cy="2520000"/>
          </a:xfrm>
          <a:prstGeom prst="ellipse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766" y="2695203"/>
            <a:ext cx="2160000" cy="2160000"/>
          </a:xfrm>
          <a:prstGeom prst="ellipse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9" t="-477" r="9591" b="477"/>
          <a:stretch/>
        </p:blipFill>
        <p:spPr>
          <a:xfrm>
            <a:off x="983432" y="2515203"/>
            <a:ext cx="2520000" cy="2520000"/>
          </a:xfrm>
          <a:prstGeom prst="ellipse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366831" y="1412776"/>
            <a:ext cx="612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에도시대에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탄생한 것 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/>
        </p:blipFill>
        <p:spPr>
          <a:xfrm>
            <a:off x="8976720" y="2726560"/>
            <a:ext cx="2159840" cy="2159840"/>
          </a:xfrm>
          <a:prstGeom prst="ellipse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998177" y="5068690"/>
            <a:ext cx="24905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키츠케시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着付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け師</a:t>
            </a:r>
            <a:r>
              <a:rPr lang="en-US" altLang="ko-KR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310545" y="5068690"/>
            <a:ext cx="24905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오비아게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帯揚</a:t>
            </a:r>
            <a:r>
              <a:rPr lang="ja-JP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げ</a:t>
            </a:r>
            <a:r>
              <a:rPr lang="en-US" altLang="ja-JP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endParaRPr lang="ko-KR" altLang="en-US" sz="20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ctr"/>
            <a:r>
              <a:rPr lang="ko-KR" altLang="en-US" sz="20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오비지메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帯締</a:t>
            </a:r>
            <a:r>
              <a:rPr lang="ja-JP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め</a:t>
            </a:r>
            <a:r>
              <a:rPr lang="en-US" altLang="ja-JP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20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ctr"/>
            <a:r>
              <a:rPr lang="ko-KR" altLang="en-US" sz="20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오하쇼리</a:t>
            </a:r>
            <a:r>
              <a:rPr lang="en-US" altLang="ko-KR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御端折</a:t>
            </a:r>
            <a:r>
              <a:rPr lang="en-US" altLang="ko-KR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20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752184" y="5035203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유젠 염색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友</a:t>
            </a:r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hwpEQ" pitchFamily="18" charset="-127"/>
                <a:ea typeface="HyhwpEQ" pitchFamily="18" charset="-127"/>
              </a:rPr>
              <a:t>禅</a:t>
            </a:r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染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ctr"/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카노코시보리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鹿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の子絞り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</p:txBody>
      </p:sp>
      <p:cxnSp>
        <p:nvCxnSpPr>
          <p:cNvPr id="16" name="직선 연결선 15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95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7.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메이지시대의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00360"/>
            <a:ext cx="2880320" cy="2211515"/>
          </a:xfrm>
          <a:prstGeom prst="snip1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5" t="5288" r="9841" b="3933"/>
          <a:stretch/>
        </p:blipFill>
        <p:spPr>
          <a:xfrm>
            <a:off x="604594" y="1694350"/>
            <a:ext cx="2251046" cy="3924000"/>
          </a:xfrm>
          <a:prstGeom prst="snip1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838201" y="2420888"/>
            <a:ext cx="61215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메이지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유신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서양 의복 도입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메이지 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11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년 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"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속대와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같은 일본 의복은 축제 옷으로 하고 양복을 정장으로 한다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."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57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7.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메이지시대의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5591944" y="1776633"/>
            <a:ext cx="612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서민 여성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코소데를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계승하는 기모노</a:t>
            </a:r>
          </a:p>
        </p:txBody>
      </p:sp>
      <p:cxnSp>
        <p:nvCxnSpPr>
          <p:cNvPr id="10" name="직선 연결선 9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68" y="1806609"/>
            <a:ext cx="5080064" cy="3973739"/>
          </a:xfrm>
          <a:prstGeom prst="snip1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58752"/>
            <a:ext cx="4694262" cy="3421596"/>
          </a:xfrm>
          <a:prstGeom prst="snip1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7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8.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다이쇼시대의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88877"/>
            <a:ext cx="2392352" cy="3924000"/>
          </a:xfrm>
          <a:prstGeom prst="snip1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" r="4305"/>
          <a:stretch/>
        </p:blipFill>
        <p:spPr>
          <a:xfrm>
            <a:off x="3100811" y="1809256"/>
            <a:ext cx="2274912" cy="3924000"/>
          </a:xfrm>
          <a:prstGeom prst="snip1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384851" y="2852936"/>
            <a:ext cx="6428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양장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개혁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운동 전개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메이지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유신 영향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서민에게 서양문화 전파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 →서양 문화가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기모노 무늬에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사용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0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8.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다이쇼시대의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" t="14927" r="7065" b="17014"/>
          <a:stretch/>
        </p:blipFill>
        <p:spPr>
          <a:xfrm>
            <a:off x="1955720" y="2132856"/>
            <a:ext cx="3240000" cy="3240000"/>
          </a:xfrm>
          <a:prstGeom prst="ellipse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415480" y="5412128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쿠로토메소데</a:t>
            </a:r>
            <a:r>
              <a:rPr lang="en-US" altLang="ko-KR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黒留袖</a:t>
            </a:r>
            <a:r>
              <a:rPr lang="en-US" altLang="ko-KR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ctr"/>
            <a:r>
              <a:rPr lang="ko-KR" altLang="en-US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서양의 </a:t>
            </a:r>
            <a:r>
              <a:rPr lang="ko-KR" altLang="en-US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블랙 포말</a:t>
            </a:r>
            <a:r>
              <a:rPr lang="en-US" altLang="ko-KR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(black formal)</a:t>
            </a:r>
            <a:r>
              <a:rPr lang="ko-KR" altLang="en-US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의 </a:t>
            </a:r>
            <a:r>
              <a:rPr lang="ko-KR" altLang="en-US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영향</a:t>
            </a:r>
            <a:endParaRPr lang="en-US" altLang="ko-KR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193862" y="5413641"/>
            <a:ext cx="26284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나고야 </a:t>
            </a:r>
            <a:r>
              <a:rPr lang="ko-KR" altLang="en-US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오비</a:t>
            </a:r>
            <a:r>
              <a:rPr lang="en-US" altLang="ko-KR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名古屋帯</a:t>
            </a:r>
            <a:r>
              <a:rPr lang="en-US" altLang="ko-KR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ctr"/>
            <a:r>
              <a:rPr lang="ko-KR" altLang="en-US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의류 </a:t>
            </a:r>
            <a:r>
              <a:rPr lang="ko-KR" altLang="en-US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개혁 </a:t>
            </a:r>
            <a:r>
              <a:rPr lang="ko-KR" altLang="en-US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운동 영향</a:t>
            </a:r>
            <a:endParaRPr lang="en-US" altLang="ko-KR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6831" y="1412776"/>
            <a:ext cx="612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다이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쇼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시대에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탄생한 것 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" b="7305"/>
          <a:stretch/>
        </p:blipFill>
        <p:spPr>
          <a:xfrm>
            <a:off x="6888088" y="2132856"/>
            <a:ext cx="3240000" cy="324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356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9.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쇼와시대의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4019947" y="1700808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쇼와초기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기모노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다이쇼시대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스타일 계승</a:t>
            </a: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4"/>
          <a:stretch/>
        </p:blipFill>
        <p:spPr>
          <a:xfrm>
            <a:off x="3791744" y="2333801"/>
            <a:ext cx="3168352" cy="3769219"/>
          </a:xfrm>
          <a:prstGeom prst="snip1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00808"/>
            <a:ext cx="2256478" cy="4399727"/>
          </a:xfrm>
          <a:prstGeom prst="snip1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868" y="2326185"/>
            <a:ext cx="3406628" cy="3774349"/>
          </a:xfrm>
          <a:prstGeom prst="snip1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8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9.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쇼와시대의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436" y="1787972"/>
            <a:ext cx="2583586" cy="4166286"/>
          </a:xfrm>
          <a:prstGeom prst="snip1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6" y="1772816"/>
            <a:ext cx="2969046" cy="4181442"/>
          </a:xfrm>
          <a:prstGeom prst="snip1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204" y="2425080"/>
            <a:ext cx="3892476" cy="3529178"/>
          </a:xfrm>
          <a:prstGeom prst="snip1Rect">
            <a:avLst/>
          </a:prstGeom>
        </p:spPr>
      </p:pic>
      <p:cxnSp>
        <p:nvCxnSpPr>
          <p:cNvPr id="12" name="직선 연결선 11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7175204" y="1787972"/>
            <a:ext cx="6121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평상복이 된 서양 옷</a:t>
            </a:r>
          </a:p>
        </p:txBody>
      </p:sp>
    </p:spTree>
    <p:extLst>
      <p:ext uri="{BB962C8B-B14F-4D97-AF65-F5344CB8AC3E}">
        <p14:creationId xmlns:p14="http://schemas.microsoft.com/office/powerpoint/2010/main" val="39290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1184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일본 의복의 역사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직사각형 6"/>
          <p:cNvSpPr/>
          <p:nvPr/>
        </p:nvSpPr>
        <p:spPr>
          <a:xfrm>
            <a:off x="839416" y="1484784"/>
            <a:ext cx="775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latin typeface="HY신명조" pitchFamily="18" charset="-127"/>
                <a:ea typeface="HY신명조" pitchFamily="18" charset="-127"/>
              </a:rPr>
              <a:t>https://www.youtube.com/watch?v=_KBhce67D8c</a:t>
            </a:r>
            <a:endParaRPr lang="ko-KR" altLang="en-US" sz="2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38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791744" y="10527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목차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935760" y="2215556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야요이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고분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아스카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・나라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헤이안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무로마치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3935760" y="1916832"/>
            <a:ext cx="1980000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8472264" y="2215556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6.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에도 시대</a:t>
            </a: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7.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메이지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8.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다이쇼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9.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쇼와 시대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buAutoNum type="arabicPeriod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16333"/>
          <a:stretch/>
        </p:blipFill>
        <p:spPr>
          <a:xfrm>
            <a:off x="-24680" y="8012"/>
            <a:ext cx="3384193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6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07368" y="2888694"/>
            <a:ext cx="58581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감사합니다</a:t>
            </a:r>
            <a:endParaRPr lang="ko-KR" altLang="en-US" sz="66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1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 smtClean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1. </a:t>
            </a:r>
            <a:r>
              <a:rPr lang="ko-KR" altLang="en-US" sz="4000" dirty="0" err="1" smtClean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야요이시대의</a:t>
            </a:r>
            <a:r>
              <a:rPr lang="ko-KR" altLang="en-US" sz="4000" dirty="0" smtClean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8" t="30" b="1"/>
          <a:stretch/>
        </p:blipFill>
        <p:spPr>
          <a:xfrm>
            <a:off x="739083" y="1772816"/>
            <a:ext cx="1667995" cy="3923083"/>
          </a:xfrm>
          <a:prstGeom prst="snip1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5" b="12290"/>
          <a:stretch/>
        </p:blipFill>
        <p:spPr>
          <a:xfrm>
            <a:off x="2511991" y="1772816"/>
            <a:ext cx="2412039" cy="3923083"/>
          </a:xfrm>
          <a:prstGeom prst="snip1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4927358" y="2708920"/>
            <a:ext cx="6641250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남성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한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장의 천을 몸에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두르는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칸푸이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여성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허리를 끈으로 묶는 민소매 원피스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타  입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칸토이</a:t>
            </a: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13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2. 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고분시대의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1" t="4280" r="8790" b="3522"/>
          <a:stretch/>
        </p:blipFill>
        <p:spPr>
          <a:xfrm>
            <a:off x="1028469" y="1809256"/>
            <a:ext cx="2026681" cy="3924000"/>
          </a:xfrm>
          <a:prstGeom prst="snip1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8" t="1443" r="11594" b="8431"/>
          <a:stretch/>
        </p:blipFill>
        <p:spPr>
          <a:xfrm>
            <a:off x="3191519" y="1809256"/>
            <a:ext cx="2020345" cy="3924000"/>
          </a:xfrm>
          <a:prstGeom prst="snip1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5211864" y="2155341"/>
            <a:ext cx="67167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투피스 의복을 입기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시작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남성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바지 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여성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긴 치마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길이가 짧은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상의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*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사진챠쿠소호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左衽着装方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just"/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: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왼쪽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앞에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옷깃을 맞추는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형식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50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6811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3. 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아스카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・나라 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시대의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5" r="13193"/>
          <a:stretch/>
        </p:blipFill>
        <p:spPr>
          <a:xfrm>
            <a:off x="1055440" y="1851745"/>
            <a:ext cx="1945471" cy="3924000"/>
          </a:xfrm>
          <a:prstGeom prst="snip1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3" t="1995" r="17027"/>
          <a:stretch/>
        </p:blipFill>
        <p:spPr>
          <a:xfrm>
            <a:off x="3143672" y="1851745"/>
            <a:ext cx="1895946" cy="3924000"/>
          </a:xfrm>
          <a:prstGeom prst="snip1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5039618" y="2263512"/>
            <a:ext cx="67450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여성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무릎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밑까지 길게 내려오는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옷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남성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관을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쓰고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도포와 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하카마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袴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*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우진챠쿠소호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右衽着装法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 </a:t>
            </a:r>
          </a:p>
          <a:p>
            <a:pPr algn="just"/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른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쪽에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옷깃을 맞추는 형식</a:t>
            </a:r>
          </a:p>
        </p:txBody>
      </p:sp>
      <p:cxnSp>
        <p:nvCxnSpPr>
          <p:cNvPr id="10" name="직선 연결선 9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15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6811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3. 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아스카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・나라 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시대의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r="8865"/>
          <a:stretch/>
        </p:blipFill>
        <p:spPr>
          <a:xfrm>
            <a:off x="1487488" y="1851745"/>
            <a:ext cx="1900362" cy="3924000"/>
          </a:xfrm>
          <a:prstGeom prst="snip1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387850" y="2867452"/>
            <a:ext cx="71006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서민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중앙아시아 유목민의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호복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胡服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신분에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따른 의복의 차이에 대한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개념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확립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29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4.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헤이안시대의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 t="2642" r="826"/>
          <a:stretch/>
        </p:blipFill>
        <p:spPr>
          <a:xfrm>
            <a:off x="941382" y="1844824"/>
            <a:ext cx="5044559" cy="3924000"/>
          </a:xfrm>
          <a:prstGeom prst="snip1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6054249" y="2060848"/>
            <a:ext cx="551435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품과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소매가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넓은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옷 선호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여성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십이단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十二単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/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*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카사네기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重ね着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algn="just"/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 :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코소데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위에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지배계급의 상징인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오오소데를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여러 장 </a:t>
            </a: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겹쳐 입는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방식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남성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속대</a:t>
            </a:r>
            <a:r>
              <a:rPr lang="en-US" altLang="ko-KR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束帯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23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5101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4. </a:t>
            </a:r>
            <a:r>
              <a:rPr lang="ko-KR" altLang="en-US" sz="4000" dirty="0" err="1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헤이안시대의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" r="9817"/>
          <a:stretch/>
        </p:blipFill>
        <p:spPr>
          <a:xfrm>
            <a:off x="3470345" y="1772816"/>
            <a:ext cx="2003729" cy="3924000"/>
          </a:xfrm>
          <a:prstGeom prst="snip1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2" r="6273"/>
          <a:stretch/>
        </p:blipFill>
        <p:spPr>
          <a:xfrm>
            <a:off x="1279847" y="1772816"/>
            <a:ext cx="2067339" cy="3924000"/>
          </a:xfrm>
          <a:prstGeom prst="snip1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5550193" y="3068960"/>
            <a:ext cx="5514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서민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칸토이에서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발달한 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코소데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86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7150" y="476672"/>
            <a:ext cx="83503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5. 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・</a:t>
            </a:r>
            <a:r>
              <a:rPr lang="ko-KR" altLang="en-US" sz="40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무로마치</a:t>
            </a:r>
            <a:r>
              <a:rPr lang="ko-KR" altLang="en-US" sz="4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4000" dirty="0">
                <a:latin typeface="HY신명조" pitchFamily="18" charset="-127"/>
                <a:ea typeface="HY신명조" pitchFamily="18" charset="-127"/>
                <a:cs typeface="함초롬바탕" pitchFamily="18" charset="-127"/>
              </a:rPr>
              <a:t>시대의 의복</a:t>
            </a:r>
            <a:endParaRPr lang="ja-JP" altLang="en-US" sz="4000" dirty="0">
              <a:latin typeface="HY신명조" pitchFamily="18" charset="-127"/>
              <a:ea typeface="HY신명조" pitchFamily="18" charset="-127"/>
              <a:cs typeface="함초롬바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0" y="18864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50"/>
          <a:stretch/>
        </p:blipFill>
        <p:spPr>
          <a:xfrm>
            <a:off x="1343472" y="1839119"/>
            <a:ext cx="2109249" cy="3924000"/>
          </a:xfrm>
          <a:prstGeom prst="snip1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5807968" y="2704852"/>
            <a:ext cx="61215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무사의 등장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공적인 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장소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오오소데</a:t>
            </a: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사적인 장소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-</a:t>
            </a:r>
            <a:r>
              <a:rPr lang="ko-KR" altLang="en-US" sz="24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코소데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비단</a:t>
            </a:r>
            <a:r>
              <a:rPr lang="en-US" altLang="ko-KR" sz="24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altLang="ko-KR" sz="24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9" r="3715"/>
          <a:stretch/>
        </p:blipFill>
        <p:spPr bwMode="auto">
          <a:xfrm>
            <a:off x="3635489" y="1881264"/>
            <a:ext cx="2133601" cy="3924000"/>
          </a:xfrm>
          <a:prstGeom prst="snip1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직선 연결선 14"/>
          <p:cNvCxnSpPr/>
          <p:nvPr/>
        </p:nvCxnSpPr>
        <p:spPr>
          <a:xfrm>
            <a:off x="0" y="6669360"/>
            <a:ext cx="12192000" cy="0"/>
          </a:xfrm>
          <a:prstGeom prst="line">
            <a:avLst/>
          </a:prstGeom>
          <a:ln w="1270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59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394</Words>
  <Application>Microsoft Office PowerPoint</Application>
  <PresentationFormat>사용자 지정</PresentationFormat>
  <Paragraphs>101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8" baseType="lpstr">
      <vt:lpstr>굴림</vt:lpstr>
      <vt:lpstr>Arial</vt:lpstr>
      <vt:lpstr>함초롬바탕</vt:lpstr>
      <vt:lpstr>HY신명조</vt:lpstr>
      <vt:lpstr>맑은 고딕</vt:lpstr>
      <vt:lpstr>HyhwpEQ</vt:lpstr>
      <vt:lpstr>나눔스퀘어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박종찬</dc:creator>
  <cp:lastModifiedBy>Windows 사용자</cp:lastModifiedBy>
  <cp:revision>87</cp:revision>
  <dcterms:created xsi:type="dcterms:W3CDTF">2018-03-18T19:14:26Z</dcterms:created>
  <dcterms:modified xsi:type="dcterms:W3CDTF">2021-10-10T10:07:49Z</dcterms:modified>
</cp:coreProperties>
</file>