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65" r:id="rId6"/>
    <p:sldId id="258" r:id="rId7"/>
    <p:sldId id="259" r:id="rId8"/>
    <p:sldId id="260" r:id="rId9"/>
    <p:sldId id="261" r:id="rId10"/>
    <p:sldId id="262" r:id="rId11"/>
    <p:sldId id="263" r:id="rId12"/>
    <p:sldId id="273" r:id="rId13"/>
    <p:sldId id="264" r:id="rId14"/>
    <p:sldId id="266" r:id="rId15"/>
    <p:sldId id="272" r:id="rId16"/>
    <p:sldId id="270" r:id="rId17"/>
    <p:sldId id="271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A8659-E3BD-4721-867C-2BCF55606428}" type="datetimeFigureOut">
              <a:rPr lang="ko-KR" altLang="en-US" smtClean="0"/>
              <a:pPr/>
              <a:t>2015-02-27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0EEEE-7789-48BB-B728-F5FE34FEE7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 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95536" y="908720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전 공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1484784"/>
            <a:ext cx="5607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/>
              <a:t> 형식상으로는 단일 전공</a:t>
            </a:r>
            <a:r>
              <a:rPr lang="en-US" altLang="ko-KR" sz="1400" dirty="0" smtClean="0"/>
              <a:t>(‘</a:t>
            </a:r>
            <a:r>
              <a:rPr lang="ko-KR" altLang="en-US" sz="1400" dirty="0" smtClean="0"/>
              <a:t>심리학 전공</a:t>
            </a:r>
            <a:r>
              <a:rPr lang="en-US" altLang="ko-KR" sz="1400" dirty="0" smtClean="0"/>
              <a:t>’)</a:t>
            </a:r>
            <a:r>
              <a:rPr lang="ko-KR" altLang="en-US" sz="1400" dirty="0" smtClean="0"/>
              <a:t>이나 실질적인 전공은 다양</a:t>
            </a:r>
            <a:endParaRPr lang="ko-KR" altLang="en-US" sz="1400" dirty="0"/>
          </a:p>
        </p:txBody>
      </p:sp>
      <p:sp>
        <p:nvSpPr>
          <p:cNvPr id="9" name="직사각형 8"/>
          <p:cNvSpPr/>
          <p:nvPr/>
        </p:nvSpPr>
        <p:spPr>
          <a:xfrm>
            <a:off x="1115616" y="2204864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smtClean="0">
                <a:solidFill>
                  <a:schemeClr val="tx1"/>
                </a:solidFill>
              </a:rPr>
              <a:t>전공분야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707904" y="2204864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교수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115616" y="2636912"/>
            <a:ext cx="2592288" cy="39604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임상심리학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707904" y="2636912"/>
            <a:ext cx="2088232" cy="39604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임영진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115616" y="342900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상담심리학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3707904" y="342900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금명자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이종한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115616" y="378904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산업 및 조직심리학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707904" y="378904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이종구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15616" y="414908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범죄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사회심리학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3707904" y="414908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석동헌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이종한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115616" y="450912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소비자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광고심리학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707904" y="450912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박은아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115616" y="486916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학습심리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학습부진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707904" y="486916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현성용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115616" y="5229200"/>
            <a:ext cx="259228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지역사회심리학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707904" y="5229200"/>
            <a:ext cx="208823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이종한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796136" y="2204864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실습기관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5796136" y="2636912"/>
            <a:ext cx="2232248" cy="792088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정신건강상담센터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대구대내</a:t>
            </a:r>
            <a:r>
              <a:rPr lang="en-US" altLang="ko-KR" sz="1200" dirty="0" smtClean="0">
                <a:solidFill>
                  <a:schemeClr val="tx1"/>
                </a:solidFill>
              </a:rPr>
              <a:t>), </a:t>
            </a:r>
          </a:p>
          <a:p>
            <a:r>
              <a:rPr lang="ko-KR" altLang="en-US" sz="1200" dirty="0" err="1" smtClean="0">
                <a:solidFill>
                  <a:schemeClr val="tx1"/>
                </a:solidFill>
              </a:rPr>
              <a:t>곽호순병원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796136" y="342900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학생생활상담센터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796136" y="378904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응용심리연구소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5796136" y="414908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5796136" y="450912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5796136" y="486916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796136" y="5229200"/>
            <a:ext cx="223224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115616" y="3032956"/>
            <a:ext cx="2592288" cy="39604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임상심리학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3707904" y="3032956"/>
            <a:ext cx="2088232" cy="39604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err="1" smtClean="0">
                <a:solidFill>
                  <a:schemeClr val="tx1"/>
                </a:solidFill>
              </a:rPr>
              <a:t>김근향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석동헌 교수</a:t>
            </a:r>
            <a:endParaRPr lang="ko-KR" alt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10668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339752" y="1268760"/>
            <a:ext cx="671542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  </a:t>
            </a:r>
            <a:r>
              <a:rPr lang="en-US" altLang="ko-KR" sz="1200" dirty="0" smtClean="0"/>
              <a:t>Michigan State University</a:t>
            </a:r>
          </a:p>
          <a:p>
            <a:r>
              <a:rPr lang="ko-KR" altLang="en-US" sz="1200" dirty="0" smtClean="0"/>
              <a:t>  </a:t>
            </a:r>
            <a:r>
              <a:rPr lang="ko-KR" altLang="en-US" sz="1200" dirty="0" err="1" smtClean="0"/>
              <a:t>범죄심리사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급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err="1" smtClean="0"/>
              <a:t>한국산업및조직심리학회</a:t>
            </a:r>
            <a:r>
              <a:rPr lang="ko-KR" altLang="en-US" sz="1200" dirty="0" smtClean="0"/>
              <a:t> 학술위원장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한국범죄심리학회 이사</a:t>
            </a:r>
            <a:endParaRPr lang="en-US" altLang="ko-KR" sz="1200" dirty="0" smtClean="0"/>
          </a:p>
          <a:p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사회심리학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집단심리학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범죄심리학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주요 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사회심리학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범죄심리학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집단심리학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조직심리학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관심연구주제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프로젝트</a:t>
            </a:r>
            <a:r>
              <a:rPr lang="en-US" altLang="ko-KR" sz="1200" dirty="0" smtClean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배심원의 의사결정과정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안전문화와 풍토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집단수행의 촉진과 태만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공격성</a:t>
            </a:r>
            <a:endParaRPr lang="en-US" altLang="ko-KR" sz="1200" dirty="0" smtClean="0"/>
          </a:p>
          <a:p>
            <a:r>
              <a:rPr lang="en-US" altLang="ko-KR" sz="1200" dirty="0" smtClean="0"/>
              <a:t>   </a:t>
            </a:r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대표논문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조직 안전풍토의 하위요인 확인 및 안전행동과의 관계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산업 및 조직</a:t>
            </a:r>
            <a:endParaRPr lang="en-US" altLang="ko-KR" sz="1200" dirty="0" smtClean="0"/>
          </a:p>
          <a:p>
            <a:r>
              <a:rPr lang="en-US" altLang="ko-KR" sz="1200" dirty="0" smtClean="0"/>
              <a:t>  -”...with a little help from my friends": friendship, effort norms, and group motivation gain.</a:t>
            </a:r>
          </a:p>
          <a:p>
            <a:r>
              <a:rPr lang="en-US" altLang="ko-KR" sz="1200" dirty="0" smtClean="0"/>
              <a:t>       Journal of Managerial Psychology</a:t>
            </a:r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부정적 온라인 사용자후기가 브랜드 선택 과정에 미치는 순차적 효과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대한경영학회지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>  -Evaluation concerns and the Kohler effect: The impact of physical presence on motivation </a:t>
            </a:r>
          </a:p>
          <a:p>
            <a:r>
              <a:rPr lang="en-US" altLang="ko-KR" sz="1200" dirty="0" smtClean="0"/>
              <a:t>       gains. Small Group Research</a:t>
            </a:r>
          </a:p>
          <a:p>
            <a:r>
              <a:rPr lang="en-US" altLang="ko-KR" sz="1200" dirty="0" smtClean="0"/>
              <a:t>  -An examination of the stability and persistence of the Kohler motivation gain effect.</a:t>
            </a:r>
          </a:p>
          <a:p>
            <a:r>
              <a:rPr lang="en-US" altLang="ko-KR" sz="1200" dirty="0" smtClean="0"/>
              <a:t>        Group Dynamics: Theory, Research, and Practice</a:t>
            </a:r>
          </a:p>
          <a:p>
            <a:r>
              <a:rPr lang="en-US" altLang="ko-KR" sz="1200" dirty="0" smtClean="0"/>
              <a:t>  -Indispensability and Group Identification as Sources of Task Motivation. Journal of </a:t>
            </a:r>
          </a:p>
          <a:p>
            <a:r>
              <a:rPr lang="en-US" altLang="ko-KR" sz="1200" dirty="0" smtClean="0"/>
              <a:t>        Experimental and Social Psychology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임영진 교수</a:t>
            </a:r>
            <a:endParaRPr lang="ko-KR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10477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339752" y="1268760"/>
            <a:ext cx="65527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  서울대학교 심리학과</a:t>
            </a:r>
            <a:endParaRPr lang="en-US" altLang="ko-KR" sz="1200" dirty="0" smtClean="0"/>
          </a:p>
          <a:p>
            <a:r>
              <a:rPr lang="ko-KR" altLang="en-US" sz="1200" dirty="0" smtClean="0"/>
              <a:t>  임상심리전문가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정신보건임상심리사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중독심리전문가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정신건강상담센터 소장</a:t>
            </a:r>
            <a:endParaRPr lang="en-US" altLang="ko-KR" sz="1200" dirty="0" smtClean="0"/>
          </a:p>
          <a:p>
            <a:r>
              <a:rPr lang="ko-KR" altLang="en-US" sz="1200" dirty="0" smtClean="0"/>
              <a:t>  한국임상심리학회 총무이사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경북정신보건심의</a:t>
            </a:r>
            <a:r>
              <a:rPr lang="en-US" altLang="ko-KR" sz="1200" dirty="0"/>
              <a:t>(</a:t>
            </a:r>
            <a:r>
              <a:rPr lang="ko-KR" altLang="en-US" sz="1200" dirty="0"/>
              <a:t>심판</a:t>
            </a:r>
            <a:r>
              <a:rPr lang="en-US" altLang="ko-KR" sz="1200" dirty="0"/>
              <a:t>)</a:t>
            </a:r>
            <a:r>
              <a:rPr lang="ko-KR" altLang="en-US" sz="1200" dirty="0"/>
              <a:t>위원회 위원</a:t>
            </a:r>
          </a:p>
          <a:p>
            <a:r>
              <a:rPr lang="ko-KR" altLang="en-US" sz="1200" dirty="0" smtClean="0"/>
              <a:t>  </a:t>
            </a:r>
            <a:r>
              <a:rPr lang="ko-KR" altLang="en-US" sz="1200" dirty="0" err="1" smtClean="0"/>
              <a:t>경산교육지원청</a:t>
            </a:r>
            <a:r>
              <a:rPr lang="ko-KR" altLang="en-US" sz="1200" dirty="0" smtClean="0"/>
              <a:t> </a:t>
            </a:r>
            <a:r>
              <a:rPr lang="en-US" altLang="ko-KR" sz="1200" dirty="0"/>
              <a:t>Wee</a:t>
            </a:r>
            <a:r>
              <a:rPr lang="ko-KR" altLang="en-US" sz="1200" dirty="0"/>
              <a:t>센터 자문위원</a:t>
            </a:r>
          </a:p>
          <a:p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임상심리학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긍정심리치료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주요 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임상심리학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임상수퍼비전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심리검사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집단상담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정신병리학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인지치료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심리치료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투사법검사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관심연구주제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프로젝트</a:t>
            </a:r>
            <a:r>
              <a:rPr lang="en-US" altLang="ko-KR" sz="1200" dirty="0" smtClean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dirty="0" smtClean="0"/>
              <a:t>  Positive </a:t>
            </a:r>
            <a:r>
              <a:rPr lang="en-US" altLang="ko-KR" sz="1200" dirty="0"/>
              <a:t>Psychotherapy</a:t>
            </a:r>
          </a:p>
          <a:p>
            <a:r>
              <a:rPr lang="en-US" altLang="ko-KR" sz="1200" dirty="0" smtClean="0"/>
              <a:t>  Positive </a:t>
            </a:r>
            <a:r>
              <a:rPr lang="en-US" altLang="ko-KR" sz="1200" dirty="0"/>
              <a:t>Mental Health</a:t>
            </a:r>
          </a:p>
          <a:p>
            <a:r>
              <a:rPr lang="en-US" altLang="ko-KR" sz="1200" dirty="0" smtClean="0"/>
              <a:t>  Anxiety </a:t>
            </a:r>
            <a:r>
              <a:rPr lang="en-US" altLang="ko-KR" sz="1200" dirty="0"/>
              <a:t>Sensitivity</a:t>
            </a:r>
          </a:p>
          <a:p>
            <a:r>
              <a:rPr lang="en-US" altLang="ko-KR" sz="1200" dirty="0" smtClean="0"/>
              <a:t>  Character </a:t>
            </a:r>
            <a:r>
              <a:rPr lang="en-US" altLang="ko-KR" sz="1200" dirty="0"/>
              <a:t>Strengths</a:t>
            </a:r>
          </a:p>
          <a:p>
            <a:r>
              <a:rPr lang="en-US" altLang="ko-KR" sz="1200" dirty="0" smtClean="0"/>
              <a:t>   </a:t>
            </a:r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대표</a:t>
            </a:r>
            <a:r>
              <a:rPr lang="ko-KR" altLang="en-US" sz="1200" b="1" dirty="0" err="1" smtClean="0"/>
              <a:t>저역서</a:t>
            </a:r>
            <a:endParaRPr lang="en-US" altLang="ko-KR" sz="1200" b="1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인생을 향유하기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학지사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r>
              <a:rPr lang="en-US" altLang="ko-KR" sz="1200" dirty="0" smtClean="0"/>
              <a:t>   </a:t>
            </a:r>
            <a:r>
              <a:rPr lang="ko-KR" altLang="en-US" sz="1200" dirty="0" smtClean="0"/>
              <a:t>긍정심리학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인간의 번영 추구하기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학지사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b="1" dirty="0" smtClean="0"/>
              <a:t> 대표논문</a:t>
            </a:r>
            <a:endParaRPr lang="en-US" altLang="ko-KR" sz="1200" b="1" dirty="0" smtClean="0"/>
          </a:p>
          <a:p>
            <a:r>
              <a:rPr lang="en-US" altLang="ko-KR" sz="1200" b="1" dirty="0" smtClean="0"/>
              <a:t> </a:t>
            </a:r>
            <a:r>
              <a:rPr lang="ko-KR" altLang="en-US" sz="1200" b="1" dirty="0" smtClean="0"/>
              <a:t> 임영진</a:t>
            </a:r>
            <a:r>
              <a:rPr lang="ko-KR" altLang="en-US" sz="1200" dirty="0" smtClean="0"/>
              <a:t> </a:t>
            </a:r>
            <a:r>
              <a:rPr lang="en-US" altLang="ko-KR" sz="1200" dirty="0"/>
              <a:t>(2012). </a:t>
            </a:r>
            <a:r>
              <a:rPr lang="ko-KR" altLang="en-US" sz="1200" dirty="0"/>
              <a:t>성격강점과 정신적 </a:t>
            </a:r>
            <a:r>
              <a:rPr lang="ko-KR" altLang="en-US" sz="1200" dirty="0" err="1"/>
              <a:t>웰빙의</a:t>
            </a:r>
            <a:r>
              <a:rPr lang="ko-KR" altLang="en-US" sz="1200" dirty="0"/>
              <a:t> 관계</a:t>
            </a:r>
            <a:r>
              <a:rPr lang="en-US" altLang="ko-KR" sz="1200" dirty="0"/>
              <a:t>. </a:t>
            </a:r>
            <a:r>
              <a:rPr lang="ko-KR" altLang="en-US" sz="1200" dirty="0"/>
              <a:t>한국심리학회지</a:t>
            </a:r>
            <a:r>
              <a:rPr lang="en-US" altLang="ko-KR" sz="1200" dirty="0"/>
              <a:t>: </a:t>
            </a:r>
            <a:r>
              <a:rPr lang="ko-KR" altLang="en-US" sz="1200" dirty="0"/>
              <a:t>임상</a:t>
            </a:r>
            <a:r>
              <a:rPr lang="en-US" altLang="ko-KR" sz="1200" dirty="0"/>
              <a:t>, 31(3),</a:t>
            </a:r>
            <a:r>
              <a:rPr lang="ko-KR" altLang="en-US" sz="1200" b="1" dirty="0"/>
              <a:t> </a:t>
            </a:r>
            <a:r>
              <a:rPr lang="en-US" altLang="ko-KR" sz="1200" dirty="0"/>
              <a:t>713-730.</a:t>
            </a:r>
            <a:endParaRPr lang="ko-KR" altLang="en-US" sz="1200" dirty="0"/>
          </a:p>
          <a:p>
            <a:r>
              <a:rPr lang="ko-KR" altLang="en-US" sz="1200" b="1" dirty="0" smtClean="0"/>
              <a:t>  임영진</a:t>
            </a:r>
            <a:r>
              <a:rPr lang="ko-KR" altLang="en-US" sz="1200" dirty="0" smtClean="0"/>
              <a:t> </a:t>
            </a:r>
            <a:r>
              <a:rPr lang="en-US" altLang="ko-KR" sz="1200" dirty="0"/>
              <a:t>(2012). </a:t>
            </a:r>
            <a:r>
              <a:rPr lang="ko-KR" altLang="en-US" sz="1200" dirty="0"/>
              <a:t>주요우울장애 대학생을 대상으로 한 긍정심리치료의 효과</a:t>
            </a:r>
            <a:r>
              <a:rPr lang="en-US" altLang="ko-KR" sz="1200" dirty="0"/>
              <a:t>. </a:t>
            </a:r>
            <a:r>
              <a:rPr lang="ko-KR" altLang="en-US" sz="1200" dirty="0"/>
              <a:t>한국심리학회지</a:t>
            </a:r>
            <a:r>
              <a:rPr lang="en-US" altLang="ko-KR" sz="1200" dirty="0"/>
              <a:t>: 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   </a:t>
            </a:r>
            <a:r>
              <a:rPr lang="ko-KR" altLang="en-US" sz="1200" dirty="0" smtClean="0"/>
              <a:t>임상</a:t>
            </a:r>
            <a:r>
              <a:rPr lang="en-US" altLang="ko-KR" sz="1200" dirty="0"/>
              <a:t>, 31(3),</a:t>
            </a:r>
            <a:r>
              <a:rPr lang="ko-KR" altLang="en-US" sz="1200" b="1" dirty="0"/>
              <a:t> </a:t>
            </a:r>
            <a:r>
              <a:rPr lang="en-US" altLang="ko-KR" sz="1200" dirty="0"/>
              <a:t>679-691.</a:t>
            </a:r>
            <a:endParaRPr lang="ko-KR" altLang="en-US" sz="1200" dirty="0"/>
          </a:p>
          <a:p>
            <a:r>
              <a:rPr lang="en-US" altLang="ko-KR" sz="1200" b="1" dirty="0" smtClean="0"/>
              <a:t>  Lim</a:t>
            </a:r>
            <a:r>
              <a:rPr lang="en-US" altLang="ko-KR" sz="1200" b="1" dirty="0"/>
              <a:t>, Y-J.</a:t>
            </a:r>
            <a:r>
              <a:rPr lang="en-US" altLang="ko-KR" sz="1200" dirty="0"/>
              <a:t> &amp; Kim, J-H. (2012). Korean Anxiety Sensitivity Index–3: its factor structure, 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   reliability</a:t>
            </a:r>
            <a:r>
              <a:rPr lang="en-US" altLang="ko-KR" sz="1200" dirty="0"/>
              <a:t>, and validity in non-clinical samples. </a:t>
            </a:r>
            <a:r>
              <a:rPr lang="en-US" altLang="ko-KR" sz="1200" i="1" dirty="0"/>
              <a:t>Psychiatry Investigation. 9(1),</a:t>
            </a:r>
            <a:r>
              <a:rPr lang="en-US" altLang="ko-KR" sz="1200" dirty="0"/>
              <a:t> 45–53</a:t>
            </a:r>
            <a:r>
              <a:rPr lang="en-US" altLang="ko-KR" sz="1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김근향</a:t>
            </a:r>
            <a:r>
              <a:rPr lang="ko-KR" altLang="en-US" dirty="0" smtClean="0"/>
              <a:t> 교수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39752" y="1268760"/>
            <a:ext cx="65527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  고려대학교 심리학과</a:t>
            </a:r>
            <a:endParaRPr lang="en-US" altLang="ko-KR" sz="1200" dirty="0" smtClean="0"/>
          </a:p>
          <a:p>
            <a:r>
              <a:rPr lang="ko-KR" altLang="en-US" sz="1200" dirty="0" smtClean="0"/>
              <a:t>  임상심리전문가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정신보건임상심리사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급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한국심리학회자격제도위원장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한국임상심리학회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총무이사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수련감독자협의회 회장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정신병리연구회장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차의과대학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분당차병원</a:t>
            </a:r>
            <a:r>
              <a:rPr lang="ko-KR" altLang="en-US" sz="1200" dirty="0" smtClean="0"/>
              <a:t> 정신건강의학과</a:t>
            </a:r>
            <a:endParaRPr lang="en-US" altLang="ko-KR" sz="1200" dirty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임상심리학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주요 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신경심리평가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이상심리학</a:t>
            </a:r>
            <a:r>
              <a:rPr lang="en-US" altLang="ko-KR" sz="1200" dirty="0"/>
              <a:t>(</a:t>
            </a:r>
            <a:r>
              <a:rPr lang="ko-KR" altLang="en-US" sz="1200" dirty="0"/>
              <a:t>정신병리학</a:t>
            </a:r>
            <a:r>
              <a:rPr lang="en-US" altLang="ko-KR" sz="1200" dirty="0"/>
              <a:t>), 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심리평가 </a:t>
            </a:r>
            <a:r>
              <a:rPr lang="ko-KR" altLang="en-US" sz="1200" dirty="0"/>
              <a:t>및 </a:t>
            </a:r>
            <a:r>
              <a:rPr lang="ko-KR" altLang="en-US" sz="1200" dirty="0" smtClean="0"/>
              <a:t>실습</a:t>
            </a:r>
            <a:endParaRPr lang="ko-KR" altLang="en-US" sz="1200" dirty="0"/>
          </a:p>
          <a:p>
            <a:r>
              <a:rPr lang="ko-KR" altLang="en-US" sz="1200" dirty="0"/>
              <a:t>  </a:t>
            </a:r>
            <a:r>
              <a:rPr lang="ko-KR" altLang="en-US" sz="1200" dirty="0" smtClean="0"/>
              <a:t>아동청소년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발달</a:t>
            </a:r>
            <a:endParaRPr lang="ko-KR" altLang="en-US" sz="1200" dirty="0"/>
          </a:p>
          <a:p>
            <a:endParaRPr lang="en-US" altLang="ko-K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 smtClean="0"/>
              <a:t>관심연구주제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프로젝트</a:t>
            </a:r>
            <a:r>
              <a:rPr lang="en-US" altLang="ko-KR" sz="1200" dirty="0" smtClean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dirty="0" smtClean="0"/>
              <a:t>   </a:t>
            </a:r>
            <a:r>
              <a:rPr lang="ko-KR" altLang="en-US" sz="1200" dirty="0"/>
              <a:t>우울 및 불안 </a:t>
            </a:r>
            <a:r>
              <a:rPr lang="ko-KR" altLang="en-US" sz="1200" dirty="0" smtClean="0"/>
              <a:t>장애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</a:t>
            </a:r>
            <a:r>
              <a:rPr lang="ko-KR" altLang="en-US" sz="1200" dirty="0"/>
              <a:t>긍정 심리학 및 </a:t>
            </a:r>
            <a:r>
              <a:rPr lang="ko-KR" altLang="en-US" sz="1200" dirty="0" smtClean="0"/>
              <a:t>치료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</a:t>
            </a:r>
            <a:r>
              <a:rPr lang="ko-KR" altLang="en-US" sz="1200" dirty="0" smtClean="0"/>
              <a:t>정서노동 및 정서지능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</a:t>
            </a:r>
            <a:r>
              <a:rPr lang="ko-KR" altLang="en-US" sz="1200" dirty="0" smtClean="0"/>
              <a:t>여성 </a:t>
            </a:r>
            <a:r>
              <a:rPr lang="ko-KR" altLang="en-US" sz="1200" dirty="0"/>
              <a:t>및 </a:t>
            </a:r>
            <a:r>
              <a:rPr lang="ko-KR" altLang="en-US" sz="1200" dirty="0" smtClean="0"/>
              <a:t>아동청소년발달장애</a:t>
            </a:r>
            <a:endParaRPr lang="en-US" altLang="ko-KR" sz="1200" dirty="0" smtClean="0"/>
          </a:p>
        </p:txBody>
      </p:sp>
    </p:spTree>
    <p:extLst>
      <p:ext uri="{BB962C8B-B14F-4D97-AF65-F5344CB8AC3E}">
        <p14:creationId xmlns:p14="http://schemas.microsoft.com/office/powerpoint/2010/main" val="387340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r>
              <a:rPr lang="en-US" altLang="ko-KR" dirty="0" smtClean="0"/>
              <a:t>(</a:t>
            </a:r>
            <a:r>
              <a:rPr lang="ko-KR" altLang="en-US" dirty="0" smtClean="0"/>
              <a:t>겸임교수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620688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곽호순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1052736"/>
            <a:ext cx="3591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의학박사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계명대학교 의과대학 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곽호순병원</a:t>
            </a:r>
            <a:r>
              <a:rPr lang="ko-KR" altLang="en-US" sz="1200" dirty="0"/>
              <a:t>장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신경정신과  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이상심리학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정신병리학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정신약물학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임상실습  </a:t>
            </a:r>
            <a:endParaRPr lang="en-US" altLang="ko-KR" sz="12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9715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539552" y="2636912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이유정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03376" y="3068960"/>
            <a:ext cx="37449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심리학박사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중앙대학교 심리학과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이화심리상담연구소 소장 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임상심리학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아동임상심리  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임상심리학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심리검사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발달심리학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발달정신병리  </a:t>
            </a:r>
            <a:endParaRPr lang="en-US" altLang="ko-KR" sz="12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157230"/>
            <a:ext cx="9620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직사각형 11"/>
          <p:cNvSpPr/>
          <p:nvPr/>
        </p:nvSpPr>
        <p:spPr>
          <a:xfrm>
            <a:off x="539552" y="46531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한영숙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403376" y="5068922"/>
            <a:ext cx="41857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철학박사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대구대학교 상담학과 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대구대학교 학생생활상담센터 연구교수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상담심리학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학습전략  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성격심리학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상담심리학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집단상담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정신건강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심리학개론</a:t>
            </a:r>
            <a:endParaRPr lang="en-US" altLang="ko-KR" sz="12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5085184"/>
            <a:ext cx="10763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836712"/>
            <a:ext cx="3520008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실제 공부 가능한 전공분야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1115616" y="1268760"/>
            <a:ext cx="1152128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 smtClean="0">
                <a:solidFill>
                  <a:schemeClr val="tx1"/>
                </a:solidFill>
              </a:rPr>
              <a:t>교수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67744" y="1268760"/>
            <a:ext cx="4248472" cy="36004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전공분야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115616" y="1700808"/>
            <a:ext cx="1152128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이종한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267744" y="1700808"/>
            <a:ext cx="4248472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지역사회심리학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사회문제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안전풍토 </a:t>
            </a:r>
            <a:r>
              <a:rPr lang="en-US" altLang="ko-KR" sz="1200" dirty="0" smtClean="0">
                <a:solidFill>
                  <a:schemeClr val="tx1"/>
                </a:solidFill>
              </a:rPr>
              <a:t>&amp; </a:t>
            </a:r>
            <a:r>
              <a:rPr lang="ko-KR" altLang="en-US" sz="1200" dirty="0" smtClean="0">
                <a:solidFill>
                  <a:schemeClr val="tx1"/>
                </a:solidFill>
              </a:rPr>
              <a:t>안전행동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문화심리학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다문화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동서문화차이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115616" y="2276872"/>
            <a:ext cx="1152128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현성용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267744" y="2276872"/>
            <a:ext cx="4248472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학습심리학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학습전략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학습습관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학습장애 및 학습부진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115616" y="2852936"/>
            <a:ext cx="1152128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금명자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267744" y="2852936"/>
            <a:ext cx="4248472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상담심리학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청소년상담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학교상담 </a:t>
            </a:r>
            <a:r>
              <a:rPr lang="en-US" altLang="ko-KR" sz="1200" dirty="0" smtClean="0">
                <a:solidFill>
                  <a:schemeClr val="tx1"/>
                </a:solidFill>
              </a:rPr>
              <a:t>&amp; </a:t>
            </a:r>
            <a:r>
              <a:rPr lang="ko-KR" altLang="en-US" sz="1200" dirty="0" smtClean="0">
                <a:solidFill>
                  <a:schemeClr val="tx1"/>
                </a:solidFill>
              </a:rPr>
              <a:t>진로상담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115616" y="3429000"/>
            <a:ext cx="1152128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이종구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267744" y="3429000"/>
            <a:ext cx="4248472" cy="576064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err="1" smtClean="0">
                <a:solidFill>
                  <a:schemeClr val="tx1"/>
                </a:solidFill>
              </a:rPr>
              <a:t>산업및조직심리학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심리검사 제작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지능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적성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성격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창의성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en-US" altLang="ko-KR" sz="1200" dirty="0" err="1" smtClean="0">
                <a:solidFill>
                  <a:schemeClr val="tx1"/>
                </a:solidFill>
              </a:rPr>
              <a:t>Biodata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인지공학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디자인</a:t>
            </a:r>
            <a:r>
              <a:rPr lang="en-US" altLang="ko-KR" sz="1200" dirty="0" smtClean="0">
                <a:solidFill>
                  <a:schemeClr val="tx1"/>
                </a:solidFill>
              </a:rPr>
              <a:t>) </a:t>
            </a:r>
            <a:r>
              <a:rPr lang="ko-KR" altLang="en-US" sz="1200" dirty="0" smtClean="0">
                <a:solidFill>
                  <a:schemeClr val="tx1"/>
                </a:solidFill>
              </a:rPr>
              <a:t>심리학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115616" y="4005064"/>
            <a:ext cx="1152128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박은아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267744" y="4005064"/>
            <a:ext cx="4248472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소비자심리학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광고심리학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신체이미지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115616" y="4653136"/>
            <a:ext cx="1152128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석동헌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267744" y="4653136"/>
            <a:ext cx="4248472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사회심리학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범죄심리학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집단심리학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115616" y="5301208"/>
            <a:ext cx="1152128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임영진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2267744" y="5301208"/>
            <a:ext cx="4248472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임상심리학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긍정심리치료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성격강점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115616" y="5949280"/>
            <a:ext cx="1152128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김근향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267744" y="5949280"/>
            <a:ext cx="4248472" cy="648072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임상심리학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청소년적응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실습기관</a:t>
            </a:r>
            <a:endParaRPr lang="ko-KR" altLang="en-US" dirty="0"/>
          </a:p>
        </p:txBody>
      </p:sp>
      <p:graphicFrame>
        <p:nvGraphicFramePr>
          <p:cNvPr id="32" name="표 31"/>
          <p:cNvGraphicFramePr>
            <a:graphicFrameLocks noGrp="1"/>
          </p:cNvGraphicFramePr>
          <p:nvPr/>
        </p:nvGraphicFramePr>
        <p:xfrm>
          <a:off x="539552" y="1052736"/>
          <a:ext cx="7920880" cy="44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537"/>
                <a:gridCol w="2286440"/>
                <a:gridCol w="2123122"/>
                <a:gridCol w="2204781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학생생활상담센터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정신건강상담센터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응용심리연구소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유관전공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상담심리학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임상심리학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임상심리학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산업및조직심리학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인지공학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소장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금명자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임영진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이종구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인적 구성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연구교수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연구원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인턴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직원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인턴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수석컨설턴트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컨설턴트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주요활동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상담업무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재학생 개인 및 집단상담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심리검사 및 해석상담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또래상담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교직원상담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연구업무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신입생실태조사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재학생실태조사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기타 상담관련 조사연구업무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교육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상담수퍼비전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인턴교육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상담사례연구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상담업무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프로젝트수행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초중고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대학생용 지능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적성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창의성검사제작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기업체 선발용 검사제작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삼성그룹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삼성생명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현대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 LG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전자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, LG U+, KT,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경찰청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altLang="ko-KR" sz="1100" baseline="0" dirty="0" err="1" smtClean="0">
                          <a:solidFill>
                            <a:schemeClr val="tx1"/>
                          </a:solidFill>
                        </a:rPr>
                        <a:t>stx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등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교육훈련프로그램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고위공무원단 역량교육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LG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증권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전자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등 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6-sigma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수행평가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aseline="0" dirty="0" err="1" smtClean="0">
                          <a:solidFill>
                            <a:schemeClr val="tx1"/>
                          </a:solidFill>
                        </a:rPr>
                        <a:t>삼성테크윈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교육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학기당 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1-2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회 초청 특강 및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Workshop</a:t>
                      </a:r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-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자체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세미나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9552" y="1196752"/>
            <a:ext cx="3974165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최근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학문과 기업세계에서의 화두는 </a:t>
            </a:r>
            <a:endParaRPr lang="en-US" altLang="ko-KR" dirty="0" smtClean="0"/>
          </a:p>
          <a:p>
            <a:endParaRPr lang="en-US" altLang="ko-KR" dirty="0" smtClean="0"/>
          </a:p>
          <a:p>
            <a:pPr algn="ctr"/>
            <a:r>
              <a:rPr lang="en-US" altLang="ko-KR" sz="2400" dirty="0" smtClean="0"/>
              <a:t>Convergence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심리학과 </a:t>
            </a:r>
            <a:r>
              <a:rPr lang="ko-KR" altLang="en-US" dirty="0" err="1" smtClean="0"/>
              <a:t>타학문간의</a:t>
            </a:r>
            <a:r>
              <a:rPr lang="ko-KR" altLang="en-US" dirty="0" smtClean="0"/>
              <a:t> 융합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심리학내 전공간 융합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융합이 잘 되는 사람은</a:t>
            </a:r>
            <a:r>
              <a:rPr lang="en-US" altLang="ko-KR" dirty="0" smtClean="0"/>
              <a:t>?</a:t>
            </a:r>
          </a:p>
          <a:p>
            <a:r>
              <a:rPr lang="en-US" altLang="ko-KR" dirty="0" smtClean="0"/>
              <a:t>   </a:t>
            </a:r>
            <a:endParaRPr lang="ko-KR" altLang="en-US" dirty="0"/>
          </a:p>
        </p:txBody>
      </p:sp>
      <p:sp>
        <p:nvSpPr>
          <p:cNvPr id="29" name="타원 28"/>
          <p:cNvSpPr/>
          <p:nvPr/>
        </p:nvSpPr>
        <p:spPr>
          <a:xfrm>
            <a:off x="5220072" y="1700808"/>
            <a:ext cx="1944216" cy="1800200"/>
          </a:xfrm>
          <a:prstGeom prst="ellipse">
            <a:avLst/>
          </a:pr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rgbClr val="C00000"/>
                </a:solidFill>
              </a:rPr>
              <a:t>자기전공분야의 지식과 기술</a:t>
            </a:r>
            <a:endParaRPr lang="en-US" altLang="ko-KR" sz="1400" dirty="0" smtClean="0">
              <a:solidFill>
                <a:srgbClr val="C00000"/>
              </a:solidFill>
            </a:endParaRPr>
          </a:p>
          <a:p>
            <a:pPr algn="ctr"/>
            <a:endParaRPr lang="en-US" altLang="ko-KR" sz="1400" dirty="0" smtClean="0">
              <a:solidFill>
                <a:srgbClr val="C00000"/>
              </a:solidFill>
            </a:endParaRPr>
          </a:p>
          <a:p>
            <a:pPr algn="ctr"/>
            <a:endParaRPr lang="en-US" altLang="ko-KR" sz="1400" dirty="0" smtClean="0">
              <a:solidFill>
                <a:srgbClr val="C00000"/>
              </a:solidFill>
            </a:endParaRPr>
          </a:p>
          <a:p>
            <a:pPr algn="ctr"/>
            <a:endParaRPr lang="ko-KR" altLang="en-US" sz="1400" dirty="0"/>
          </a:p>
        </p:txBody>
      </p:sp>
      <p:sp>
        <p:nvSpPr>
          <p:cNvPr id="30" name="타원 29"/>
          <p:cNvSpPr/>
          <p:nvPr/>
        </p:nvSpPr>
        <p:spPr>
          <a:xfrm>
            <a:off x="4499992" y="2420888"/>
            <a:ext cx="1944216" cy="1800200"/>
          </a:xfrm>
          <a:prstGeom prst="ellipse">
            <a:avLst/>
          </a:pr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1200" dirty="0" smtClean="0">
                <a:solidFill>
                  <a:srgbClr val="C00000"/>
                </a:solidFill>
              </a:rPr>
              <a:t>기본</a:t>
            </a:r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r>
              <a:rPr lang="en-US" altLang="ko-KR" sz="1200" dirty="0" smtClean="0">
                <a:solidFill>
                  <a:srgbClr val="C00000"/>
                </a:solidFill>
              </a:rPr>
              <a:t>(</a:t>
            </a:r>
            <a:r>
              <a:rPr lang="ko-KR" altLang="en-US" sz="1200" dirty="0" smtClean="0">
                <a:solidFill>
                  <a:srgbClr val="C00000"/>
                </a:solidFill>
              </a:rPr>
              <a:t>신경과학</a:t>
            </a:r>
            <a:r>
              <a:rPr lang="en-US" altLang="ko-KR" sz="1200" dirty="0" smtClean="0">
                <a:solidFill>
                  <a:srgbClr val="C00000"/>
                </a:solidFill>
              </a:rPr>
              <a:t>, </a:t>
            </a:r>
            <a:r>
              <a:rPr lang="ko-KR" altLang="en-US" sz="1200" dirty="0" smtClean="0">
                <a:solidFill>
                  <a:srgbClr val="C00000"/>
                </a:solidFill>
              </a:rPr>
              <a:t>학습심리</a:t>
            </a:r>
            <a:r>
              <a:rPr lang="en-US" altLang="ko-KR" sz="1200" dirty="0" smtClean="0">
                <a:solidFill>
                  <a:srgbClr val="C00000"/>
                </a:solidFill>
              </a:rPr>
              <a:t>, </a:t>
            </a:r>
            <a:r>
              <a:rPr lang="ko-KR" altLang="en-US" sz="1200" dirty="0" smtClean="0">
                <a:solidFill>
                  <a:srgbClr val="C00000"/>
                </a:solidFill>
              </a:rPr>
              <a:t>성격심리</a:t>
            </a:r>
            <a:r>
              <a:rPr lang="en-US" altLang="ko-KR" sz="1200" dirty="0" smtClean="0">
                <a:solidFill>
                  <a:srgbClr val="C00000"/>
                </a:solidFill>
              </a:rPr>
              <a:t>, </a:t>
            </a:r>
            <a:r>
              <a:rPr lang="ko-KR" altLang="en-US" sz="1200" dirty="0" smtClean="0">
                <a:solidFill>
                  <a:srgbClr val="C00000"/>
                </a:solidFill>
              </a:rPr>
              <a:t>사회심리</a:t>
            </a:r>
            <a:r>
              <a:rPr lang="en-US" altLang="ko-KR" sz="1200" dirty="0" smtClean="0">
                <a:solidFill>
                  <a:srgbClr val="C00000"/>
                </a:solidFill>
              </a:rPr>
              <a:t>, </a:t>
            </a:r>
            <a:r>
              <a:rPr lang="ko-KR" altLang="en-US" sz="1200" dirty="0" smtClean="0">
                <a:solidFill>
                  <a:srgbClr val="C00000"/>
                </a:solidFill>
              </a:rPr>
              <a:t>인지심리</a:t>
            </a:r>
            <a:r>
              <a:rPr lang="en-US" altLang="ko-KR" sz="1200" dirty="0" smtClean="0">
                <a:solidFill>
                  <a:srgbClr val="C00000"/>
                </a:solidFill>
              </a:rPr>
              <a:t>, </a:t>
            </a:r>
            <a:r>
              <a:rPr lang="ko-KR" altLang="en-US" sz="1200" dirty="0" err="1" smtClean="0">
                <a:solidFill>
                  <a:srgbClr val="C00000"/>
                </a:solidFill>
              </a:rPr>
              <a:t>발달심리등</a:t>
            </a:r>
            <a:r>
              <a:rPr lang="en-US" altLang="ko-KR" sz="1200" dirty="0" smtClean="0">
                <a:solidFill>
                  <a:srgbClr val="C00000"/>
                </a:solidFill>
              </a:rPr>
              <a:t>)</a:t>
            </a:r>
            <a:endParaRPr lang="ko-KR" altLang="en-US" sz="1200" dirty="0">
              <a:solidFill>
                <a:srgbClr val="C00000"/>
              </a:solidFill>
            </a:endParaRPr>
          </a:p>
        </p:txBody>
      </p:sp>
      <p:sp>
        <p:nvSpPr>
          <p:cNvPr id="31" name="타원 30"/>
          <p:cNvSpPr/>
          <p:nvPr/>
        </p:nvSpPr>
        <p:spPr>
          <a:xfrm>
            <a:off x="5868144" y="2420888"/>
            <a:ext cx="1944216" cy="1800200"/>
          </a:xfrm>
          <a:prstGeom prst="ellipse">
            <a:avLst/>
          </a:pr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r>
              <a:rPr lang="en-US" altLang="ko-KR" sz="1200" dirty="0" smtClean="0">
                <a:solidFill>
                  <a:srgbClr val="C00000"/>
                </a:solidFill>
              </a:rPr>
              <a:t>          </a:t>
            </a:r>
            <a:r>
              <a:rPr lang="ko-KR" altLang="en-US" sz="1200" dirty="0" smtClean="0">
                <a:solidFill>
                  <a:srgbClr val="C00000"/>
                </a:solidFill>
              </a:rPr>
              <a:t>타 전공</a:t>
            </a:r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r>
              <a:rPr lang="en-US" altLang="ko-KR" sz="1200" dirty="0" smtClean="0">
                <a:solidFill>
                  <a:srgbClr val="C00000"/>
                </a:solidFill>
              </a:rPr>
              <a:t>        </a:t>
            </a:r>
            <a:r>
              <a:rPr lang="ko-KR" altLang="en-US" sz="1200" dirty="0" smtClean="0">
                <a:solidFill>
                  <a:srgbClr val="C00000"/>
                </a:solidFill>
              </a:rPr>
              <a:t>분야의 </a:t>
            </a:r>
            <a:endParaRPr lang="en-US" altLang="ko-KR" sz="1200" dirty="0" smtClean="0">
              <a:solidFill>
                <a:srgbClr val="C00000"/>
              </a:solidFill>
            </a:endParaRPr>
          </a:p>
          <a:p>
            <a:pPr algn="ctr"/>
            <a:r>
              <a:rPr lang="en-US" altLang="ko-KR" sz="1200" dirty="0" smtClean="0">
                <a:solidFill>
                  <a:srgbClr val="C00000"/>
                </a:solidFill>
              </a:rPr>
              <a:t>     </a:t>
            </a:r>
            <a:r>
              <a:rPr lang="ko-KR" altLang="en-US" sz="1200" dirty="0" smtClean="0">
                <a:solidFill>
                  <a:srgbClr val="C00000"/>
                </a:solidFill>
              </a:rPr>
              <a:t>이해</a:t>
            </a:r>
            <a:endParaRPr lang="ko-KR" altLang="en-US" sz="1200" dirty="0"/>
          </a:p>
        </p:txBody>
      </p:sp>
      <p:sp>
        <p:nvSpPr>
          <p:cNvPr id="32" name="모서리가 둥근 직사각형 31"/>
          <p:cNvSpPr/>
          <p:nvPr/>
        </p:nvSpPr>
        <p:spPr>
          <a:xfrm>
            <a:off x="4283968" y="1412776"/>
            <a:ext cx="3816424" cy="3096344"/>
          </a:xfrm>
          <a:prstGeom prst="roundRect">
            <a:avLst/>
          </a:prstGeom>
          <a:noFill/>
          <a:ln w="127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012160" y="4254187"/>
            <a:ext cx="312938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/>
              <a:t>이런 것을 잘하려면</a:t>
            </a:r>
            <a:endParaRPr lang="en-US" altLang="ko-KR" sz="1200" dirty="0" smtClean="0"/>
          </a:p>
          <a:p>
            <a:r>
              <a:rPr lang="ko-KR" altLang="en-US" sz="1200" dirty="0" smtClean="0"/>
              <a:t>많은 정보를 수집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수용하고</a:t>
            </a:r>
            <a:endParaRPr lang="en-US" altLang="ko-KR" sz="1200" dirty="0" smtClean="0"/>
          </a:p>
          <a:p>
            <a:r>
              <a:rPr lang="ko-KR" altLang="en-US" sz="1200" dirty="0" smtClean="0"/>
              <a:t>자기도 유용한 정보를 산출해야 함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charset="0"/>
              <a:buChar char="•"/>
            </a:pPr>
            <a:r>
              <a:rPr lang="ko-KR" altLang="en-US" sz="1200" dirty="0" smtClean="0"/>
              <a:t> 다양한 분야의 수강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청강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특강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학회참여</a:t>
            </a:r>
            <a:endParaRPr lang="en-US" altLang="ko-KR" sz="1200" dirty="0" smtClean="0"/>
          </a:p>
          <a:p>
            <a:pPr>
              <a:buFont typeface="Arial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실습기관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프로젝트 참여</a:t>
            </a:r>
            <a:endParaRPr lang="en-US" altLang="ko-KR" sz="1200" dirty="0" smtClean="0"/>
          </a:p>
          <a:p>
            <a:pPr>
              <a:buFont typeface="Arial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타전공자와 토론 </a:t>
            </a:r>
            <a:r>
              <a:rPr lang="en-US" altLang="ko-KR" sz="1200" dirty="0" smtClean="0"/>
              <a:t>&amp; Feedback</a:t>
            </a:r>
          </a:p>
          <a:p>
            <a:pPr>
              <a:buFont typeface="Arial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smtClean="0"/>
              <a:t>정보수집과 분석을 위해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영어와 통계적 지식과 기술이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요구됨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259632" y="1412776"/>
            <a:ext cx="28167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/>
              <a:t>교수소개 및 </a:t>
            </a:r>
            <a:endParaRPr lang="en-US" altLang="ko-KR" sz="3600" dirty="0" smtClean="0"/>
          </a:p>
          <a:p>
            <a:endParaRPr lang="en-US" altLang="ko-KR" sz="3600" dirty="0" smtClean="0"/>
          </a:p>
          <a:p>
            <a:r>
              <a:rPr lang="en-US" altLang="ko-KR" sz="3600" dirty="0" smtClean="0"/>
              <a:t>Q&amp;A  </a:t>
            </a:r>
            <a:r>
              <a:rPr lang="ko-KR" altLang="en-US" sz="3600" dirty="0" smtClean="0"/>
              <a:t>시간</a:t>
            </a:r>
            <a:r>
              <a:rPr lang="en-US" altLang="ko-KR" sz="3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95536" y="836712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학위과정</a:t>
            </a:r>
            <a:endParaRPr lang="ko-KR" altLang="en-US" dirty="0"/>
          </a:p>
        </p:txBody>
      </p:sp>
      <p:graphicFrame>
        <p:nvGraphicFramePr>
          <p:cNvPr id="35" name="표 34"/>
          <p:cNvGraphicFramePr>
            <a:graphicFrameLocks noGrp="1"/>
          </p:cNvGraphicFramePr>
          <p:nvPr/>
        </p:nvGraphicFramePr>
        <p:xfrm>
          <a:off x="467544" y="1340768"/>
          <a:ext cx="756084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024"/>
                <a:gridCol w="2155368"/>
                <a:gridCol w="2376264"/>
                <a:gridCol w="1656184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시기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내용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세부사항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비고</a:t>
                      </a:r>
                      <a:r>
                        <a:rPr lang="en-US" altLang="ko-KR" sz="14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제출서류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학기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수강신청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학점취득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학기당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학점 이내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보충과목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학점이내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rgbClr val="C00000"/>
                          </a:solidFill>
                        </a:rPr>
                        <a:t>수강신청</a:t>
                      </a:r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rgbClr val="C00000"/>
                          </a:solidFill>
                        </a:rPr>
                        <a:t>인터넷</a:t>
                      </a:r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rgbClr val="C00000"/>
                          </a:solidFill>
                        </a:rPr>
                        <a:t>기초과목 중심</a:t>
                      </a:r>
                      <a:endParaRPr lang="ko-KR" altLang="en-US" sz="11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지도교수선정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입학 후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개월이내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(8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월까지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정년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년 이상 남은 교수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지도교수제청서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학과장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변경시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변경신청서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지도교수퇴임시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석사는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박사는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년연장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학기이상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외국어시험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(70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점 이상 합격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전공영어시험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학과장 주관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학기 이상 등록자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면제기준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 TOEIC 750, TEPS 625</a:t>
                      </a: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  PBT 550,CBT 210, </a:t>
                      </a:r>
                      <a:r>
                        <a:rPr lang="en-US" altLang="ko-KR" sz="1100" dirty="0" err="1" smtClean="0">
                          <a:solidFill>
                            <a:schemeClr val="tx1"/>
                          </a:solidFill>
                        </a:rPr>
                        <a:t>iBT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 77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*</a:t>
                      </a:r>
                      <a:r>
                        <a:rPr lang="ko-KR" altLang="en-US" sz="1100" dirty="0" err="1" smtClean="0">
                          <a:solidFill>
                            <a:srgbClr val="C00000"/>
                          </a:solidFill>
                        </a:rPr>
                        <a:t>외국어시험응시원</a:t>
                      </a:r>
                      <a:endParaRPr lang="en-US" altLang="ko-KR" sz="1100" dirty="0" smtClean="0">
                        <a:solidFill>
                          <a:srgbClr val="C00000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  (</a:t>
                      </a:r>
                      <a:r>
                        <a:rPr lang="ko-KR" altLang="en-US" sz="1100" dirty="0" smtClean="0">
                          <a:solidFill>
                            <a:srgbClr val="C00000"/>
                          </a:solidFill>
                        </a:rPr>
                        <a:t>인터넷신청</a:t>
                      </a:r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외국어는 영어임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100" i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100" i="1" dirty="0" smtClean="0">
                          <a:solidFill>
                            <a:schemeClr val="tx1"/>
                          </a:solidFill>
                        </a:rPr>
                        <a:t>학기이상</a:t>
                      </a:r>
                      <a:endParaRPr lang="en-US" altLang="ko-KR" sz="110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100" i="1" dirty="0" smtClean="0">
                          <a:solidFill>
                            <a:schemeClr val="tx1"/>
                          </a:solidFill>
                        </a:rPr>
                        <a:t>박사</a:t>
                      </a:r>
                      <a:r>
                        <a:rPr lang="en-US" altLang="ko-KR" sz="1100" i="1" dirty="0" smtClean="0">
                          <a:solidFill>
                            <a:schemeClr val="tx1"/>
                          </a:solidFill>
                        </a:rPr>
                        <a:t>(4</a:t>
                      </a:r>
                      <a:r>
                        <a:rPr lang="ko-KR" altLang="en-US" sz="1100" i="1" dirty="0" smtClean="0">
                          <a:solidFill>
                            <a:schemeClr val="tx1"/>
                          </a:solidFill>
                        </a:rPr>
                        <a:t>학기이상</a:t>
                      </a:r>
                      <a:r>
                        <a:rPr lang="en-US" altLang="ko-KR" sz="110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i="1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endParaRPr lang="ko-KR" altLang="en-US" sz="11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종합시험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(70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점이상합격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석사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16,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박사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학점이상 이수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석사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공통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통계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전공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과목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박사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공통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전공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과목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동일교수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과목까지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*</a:t>
                      </a:r>
                      <a:r>
                        <a:rPr lang="ko-KR" altLang="en-US" sz="1100" dirty="0" err="1" smtClean="0">
                          <a:solidFill>
                            <a:srgbClr val="C00000"/>
                          </a:solidFill>
                        </a:rPr>
                        <a:t>종합시험응시원</a:t>
                      </a:r>
                      <a:endParaRPr lang="en-US" altLang="ko-KR" sz="1100" dirty="0" smtClean="0">
                        <a:solidFill>
                          <a:srgbClr val="C00000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rgbClr val="C00000"/>
                          </a:solidFill>
                        </a:rPr>
                        <a:t> (</a:t>
                      </a:r>
                      <a:r>
                        <a:rPr lang="ko-KR" altLang="en-US" sz="1100" dirty="0" smtClean="0">
                          <a:solidFill>
                            <a:srgbClr val="C00000"/>
                          </a:solidFill>
                        </a:rPr>
                        <a:t>인터넷신청 및 서류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논문계획서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(80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점이상합격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외국어 및 종합시험합격자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심리학과 내규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대학원규정은 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최종논문제출전까지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지도교수 포함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인이상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논문계획서 및 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심시결과보고서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지도교수작성사항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예비논문발표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가부로 결정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2/3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찬성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예비논문 합격자에 한해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심사위원구성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석사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지도교수포함 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인</a:t>
                      </a:r>
                      <a:endParaRPr lang="en-US" altLang="ko-KR" sz="11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박사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: 5</a:t>
                      </a:r>
                      <a:r>
                        <a:rPr lang="ko-KR" altLang="en-US" sz="1100" baseline="0" dirty="0" smtClean="0">
                          <a:solidFill>
                            <a:schemeClr val="tx1"/>
                          </a:solidFill>
                        </a:rPr>
                        <a:t>인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학위논문심사위원추천서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학과장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학기이상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학위논문공개발표 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공개발표결과보고서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심사위원장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학위논문심사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&amp; 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구술시험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 전원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점이상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원래는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회이상</a:t>
                      </a:r>
                      <a:endParaRPr lang="en-US" altLang="ko-KR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실제는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회 정도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)-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박사는 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회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학위논문심사결과보고서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심사위원장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95536" y="836712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졸업자격</a:t>
            </a:r>
            <a:endParaRPr lang="ko-KR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55576" y="3717032"/>
            <a:ext cx="789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*</a:t>
            </a:r>
            <a:r>
              <a:rPr lang="ko-KR" altLang="en-US" sz="1200" dirty="0" smtClean="0"/>
              <a:t>보충과목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비동일계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특수대학원 등</a:t>
            </a:r>
            <a:r>
              <a:rPr lang="en-US" altLang="ko-KR" sz="1200" dirty="0" smtClean="0"/>
              <a:t>): </a:t>
            </a:r>
            <a:r>
              <a:rPr lang="ko-KR" altLang="en-US" sz="1200" dirty="0" smtClean="0"/>
              <a:t>석사 </a:t>
            </a:r>
            <a:r>
              <a:rPr lang="en-US" altLang="ko-KR" sz="1200" dirty="0" smtClean="0"/>
              <a:t>9</a:t>
            </a:r>
            <a:r>
              <a:rPr lang="ko-KR" altLang="en-US" sz="1200" dirty="0" smtClean="0"/>
              <a:t>학점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박사 </a:t>
            </a:r>
            <a:r>
              <a:rPr lang="en-US" altLang="ko-KR" sz="1200" dirty="0" smtClean="0"/>
              <a:t>18</a:t>
            </a:r>
            <a:r>
              <a:rPr lang="ko-KR" altLang="en-US" sz="1200" dirty="0" smtClean="0"/>
              <a:t>학점 이수</a:t>
            </a:r>
            <a:endParaRPr lang="en-US" altLang="ko-KR" sz="1200" dirty="0" smtClean="0"/>
          </a:p>
          <a:p>
            <a:r>
              <a:rPr lang="en-US" altLang="ko-KR" sz="1200" dirty="0" smtClean="0"/>
              <a:t> </a:t>
            </a:r>
            <a:r>
              <a:rPr lang="ko-KR" altLang="en-US" sz="1200" dirty="0" smtClean="0"/>
              <a:t>보충과목 인정범위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석사 </a:t>
            </a:r>
            <a:r>
              <a:rPr lang="en-US" altLang="ko-KR" sz="1200" dirty="0" smtClean="0"/>
              <a:t>9</a:t>
            </a:r>
            <a:r>
              <a:rPr lang="ko-KR" altLang="en-US" sz="1200" dirty="0" smtClean="0"/>
              <a:t>학점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박사 </a:t>
            </a:r>
            <a:r>
              <a:rPr lang="en-US" altLang="ko-KR" sz="1200" dirty="0" smtClean="0"/>
              <a:t>16</a:t>
            </a:r>
            <a:r>
              <a:rPr lang="ko-KR" altLang="en-US" sz="1200" dirty="0" smtClean="0"/>
              <a:t>학점</a:t>
            </a:r>
            <a:r>
              <a:rPr lang="en-US" altLang="ko-KR" sz="1200" dirty="0" smtClean="0"/>
              <a:t>(</a:t>
            </a:r>
            <a:r>
              <a:rPr lang="ko-KR" altLang="en-US" sz="1200" dirty="0" err="1" smtClean="0"/>
              <a:t>입학후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2</a:t>
            </a:r>
            <a:r>
              <a:rPr lang="ko-KR" altLang="en-US" sz="1200" dirty="0" err="1" smtClean="0"/>
              <a:t>학기내</a:t>
            </a:r>
            <a:r>
              <a:rPr lang="ko-KR" altLang="en-US" sz="1200" dirty="0" smtClean="0"/>
              <a:t> 제출</a:t>
            </a:r>
            <a:r>
              <a:rPr lang="en-US" altLang="ko-KR" sz="1200" dirty="0" smtClean="0"/>
              <a:t>), 2</a:t>
            </a:r>
            <a:r>
              <a:rPr lang="ko-KR" altLang="en-US" sz="1200" dirty="0" err="1" smtClean="0"/>
              <a:t>학점짜리</a:t>
            </a:r>
            <a:r>
              <a:rPr lang="ko-KR" altLang="en-US" sz="1200" dirty="0" smtClean="0"/>
              <a:t> 과목은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개 묶어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학점으로 인정</a:t>
            </a:r>
            <a:endParaRPr lang="ko-KR" alt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1484784"/>
            <a:ext cx="55675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/>
              <a:t>외국어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종합시험 합격</a:t>
            </a:r>
            <a:endParaRPr lang="en-US" altLang="ko-KR" sz="1400" dirty="0" smtClean="0"/>
          </a:p>
          <a:p>
            <a:r>
              <a:rPr lang="ko-KR" altLang="en-US" sz="1400" dirty="0" smtClean="0"/>
              <a:t>석사 </a:t>
            </a:r>
            <a:r>
              <a:rPr lang="en-US" altLang="ko-KR" sz="1400" dirty="0" smtClean="0"/>
              <a:t>24</a:t>
            </a:r>
            <a:r>
              <a:rPr lang="ko-KR" altLang="en-US" sz="1400" dirty="0" smtClean="0"/>
              <a:t>학점이상 </a:t>
            </a:r>
            <a:r>
              <a:rPr lang="en-US" altLang="ko-KR" sz="1400" dirty="0" smtClean="0"/>
              <a:t>&amp; </a:t>
            </a:r>
            <a:r>
              <a:rPr lang="ko-KR" altLang="en-US" sz="1400" dirty="0" smtClean="0"/>
              <a:t>개별연구지도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학점</a:t>
            </a:r>
            <a:r>
              <a:rPr lang="en-US" altLang="ko-KR" sz="1400" dirty="0" smtClean="0"/>
              <a:t>(3</a:t>
            </a:r>
            <a:r>
              <a:rPr lang="ko-KR" altLang="en-US" sz="1400" dirty="0" smtClean="0"/>
              <a:t>학기 이상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회 이수</a:t>
            </a:r>
            <a:r>
              <a:rPr lang="en-US" altLang="ko-KR" sz="1400" dirty="0" smtClean="0"/>
              <a:t>)</a:t>
            </a:r>
          </a:p>
          <a:p>
            <a:r>
              <a:rPr lang="ko-KR" altLang="en-US" sz="1400" dirty="0" smtClean="0"/>
              <a:t>박사 </a:t>
            </a:r>
            <a:r>
              <a:rPr lang="en-US" altLang="ko-KR" sz="1400" dirty="0" smtClean="0"/>
              <a:t>36</a:t>
            </a:r>
            <a:r>
              <a:rPr lang="ko-KR" altLang="en-US" sz="1400" dirty="0" smtClean="0"/>
              <a:t>학점 이상취득 </a:t>
            </a:r>
            <a:r>
              <a:rPr lang="en-US" altLang="ko-KR" sz="1400" dirty="0" smtClean="0"/>
              <a:t>&amp; </a:t>
            </a:r>
            <a:r>
              <a:rPr lang="ko-KR" altLang="en-US" sz="1400" dirty="0" smtClean="0"/>
              <a:t>개별연구지도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학점</a:t>
            </a:r>
            <a:r>
              <a:rPr lang="en-US" altLang="ko-KR" sz="1400" dirty="0" smtClean="0"/>
              <a:t>(3</a:t>
            </a:r>
            <a:r>
              <a:rPr lang="ko-KR" altLang="en-US" sz="1400" dirty="0" smtClean="0"/>
              <a:t>학기 이상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회 이수</a:t>
            </a:r>
            <a:r>
              <a:rPr lang="en-US" altLang="ko-KR" sz="1400" dirty="0" smtClean="0"/>
              <a:t>)</a:t>
            </a:r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논문제출</a:t>
            </a:r>
            <a:endParaRPr lang="en-US" altLang="ko-KR" sz="1400" dirty="0" smtClean="0"/>
          </a:p>
          <a:p>
            <a:r>
              <a:rPr lang="en-US" altLang="ko-KR" sz="1400" dirty="0" smtClean="0"/>
              <a:t>  -</a:t>
            </a:r>
            <a:r>
              <a:rPr lang="ko-KR" altLang="en-US" sz="1400" dirty="0" smtClean="0"/>
              <a:t>학위청구논문제출신청서</a:t>
            </a:r>
            <a:endParaRPr lang="en-US" altLang="ko-KR" sz="1400" dirty="0" smtClean="0"/>
          </a:p>
          <a:p>
            <a:r>
              <a:rPr lang="en-US" altLang="ko-KR" sz="1400" dirty="0" smtClean="0"/>
              <a:t>  -</a:t>
            </a:r>
            <a:r>
              <a:rPr lang="ko-KR" altLang="en-US" sz="1400" dirty="0" smtClean="0"/>
              <a:t>인쇄논문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부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인준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부 포함</a:t>
            </a:r>
            <a:r>
              <a:rPr lang="en-US" altLang="ko-KR" sz="1400" dirty="0" smtClean="0"/>
              <a:t>) </a:t>
            </a:r>
          </a:p>
          <a:p>
            <a:r>
              <a:rPr lang="en-US" altLang="ko-KR" sz="1400" dirty="0" smtClean="0"/>
              <a:t>  -</a:t>
            </a:r>
            <a:r>
              <a:rPr lang="ko-KR" altLang="en-US" sz="1400" dirty="0" smtClean="0"/>
              <a:t>논문파일</a:t>
            </a:r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대학원 심리학과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95536" y="836712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자격증 취득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1484784"/>
            <a:ext cx="815640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/>
              <a:t> 임상심리학 전공자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  <a:r>
              <a:rPr lang="ko-KR" altLang="en-US" sz="1400" dirty="0" err="1" smtClean="0"/>
              <a:t>임상심리사</a:t>
            </a:r>
            <a:r>
              <a:rPr lang="ko-KR" altLang="en-US" sz="1400" dirty="0" smtClean="0"/>
              <a:t> 자격증 취득과 관련된 과목이수와 시험에 관해서는 임영진 교수와 상의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상담심리학 전공자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  <a:r>
              <a:rPr lang="ko-KR" altLang="en-US" sz="1400" dirty="0" err="1" smtClean="0"/>
              <a:t>상담심리사</a:t>
            </a:r>
            <a:r>
              <a:rPr lang="en-US" altLang="ko-KR" sz="1400" dirty="0" smtClean="0"/>
              <a:t>. </a:t>
            </a:r>
            <a:r>
              <a:rPr lang="ko-KR" altLang="en-US" sz="1400" dirty="0" err="1" smtClean="0"/>
              <a:t>청소년상담사</a:t>
            </a:r>
            <a:r>
              <a:rPr lang="ko-KR" altLang="en-US" sz="1400" dirty="0" smtClean="0"/>
              <a:t> 자격증 취득과 관련된 과목이수와 시험에 관해서는 금명자 교수와 상의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범죄심리학 전공자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  <a:r>
              <a:rPr lang="ko-KR" altLang="en-US" sz="1400" dirty="0" err="1" smtClean="0"/>
              <a:t>범죄심리사</a:t>
            </a:r>
            <a:r>
              <a:rPr lang="ko-KR" altLang="en-US" sz="1400" dirty="0" smtClean="0"/>
              <a:t> 자격증 취득과 관련된 과목이수와 시험에 관해서는 석동헌 교수와 상의</a:t>
            </a:r>
            <a:endParaRPr lang="en-US" altLang="ko-KR" sz="1400" dirty="0" smtClean="0"/>
          </a:p>
          <a:p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이종한 교수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84784"/>
            <a:ext cx="10858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직사각형 34"/>
          <p:cNvSpPr/>
          <p:nvPr/>
        </p:nvSpPr>
        <p:spPr>
          <a:xfrm>
            <a:off x="2267744" y="1412776"/>
            <a:ext cx="60486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</a:t>
            </a:r>
            <a:r>
              <a:rPr lang="en-US" altLang="ko-KR" sz="1200" dirty="0" smtClean="0"/>
              <a:t>, </a:t>
            </a:r>
            <a:r>
              <a:rPr lang="ko-KR" altLang="en-US" sz="1200" b="1" dirty="0" smtClean="0"/>
              <a:t> </a:t>
            </a:r>
            <a:r>
              <a:rPr lang="en-US" altLang="ko-KR" sz="1200" b="1" dirty="0" smtClean="0"/>
              <a:t>Missouri </a:t>
            </a:r>
            <a:r>
              <a:rPr lang="ko-KR" altLang="en-US" sz="1200" b="1" dirty="0" smtClean="0"/>
              <a:t>주립대학교 심리학과</a:t>
            </a:r>
            <a:endParaRPr lang="ko-KR" altLang="en-US" sz="1200" dirty="0"/>
          </a:p>
          <a:p>
            <a:r>
              <a:rPr lang="ko-KR" altLang="en-US" sz="1200" b="1" dirty="0" smtClean="0"/>
              <a:t>  </a:t>
            </a:r>
            <a:r>
              <a:rPr lang="ko-KR" altLang="en-US" sz="1200" b="1" dirty="0" err="1" smtClean="0"/>
              <a:t>범죄심리사</a:t>
            </a:r>
            <a:r>
              <a:rPr lang="ko-KR" altLang="en-US" sz="1200" b="1" dirty="0" smtClean="0"/>
              <a:t> </a:t>
            </a:r>
            <a:r>
              <a:rPr lang="en-US" altLang="ko-KR" sz="1200" b="1" dirty="0"/>
              <a:t>1</a:t>
            </a:r>
            <a:r>
              <a:rPr lang="ko-KR" altLang="en-US" sz="1200" b="1" dirty="0"/>
              <a:t>급</a:t>
            </a:r>
            <a:endParaRPr lang="ko-KR" altLang="en-US" sz="1200" dirty="0"/>
          </a:p>
          <a:p>
            <a:endParaRPr lang="en-US" altLang="ko-KR" sz="1200" dirty="0" smtClean="0"/>
          </a:p>
          <a:p>
            <a:r>
              <a:rPr lang="ko-KR" altLang="en-US" sz="1200" b="1" dirty="0" smtClean="0"/>
              <a:t>  한국심리학회 회장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한국사회 및 성격심리학회 회장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한국사회문제심리학회 회장</a:t>
            </a:r>
            <a:endParaRPr lang="ko-KR" altLang="en-US" sz="1200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 분야</a:t>
            </a:r>
            <a:endParaRPr lang="en-US" altLang="ko-KR" sz="1200" dirty="0" smtClean="0"/>
          </a:p>
          <a:p>
            <a:r>
              <a:rPr lang="en-US" altLang="ko-KR" sz="1200" dirty="0" smtClean="0"/>
              <a:t>   </a:t>
            </a:r>
            <a:r>
              <a:rPr lang="ko-KR" altLang="en-US" sz="1200" b="1" dirty="0"/>
              <a:t>지역사회심리학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문화심리학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성격심리학</a:t>
            </a:r>
            <a:r>
              <a:rPr lang="en-US" altLang="ko-KR" sz="1200" b="1" dirty="0"/>
              <a:t>, </a:t>
            </a:r>
            <a:r>
              <a:rPr lang="ko-KR" altLang="en-US" sz="1200" b="1" dirty="0"/>
              <a:t>사회심리학</a:t>
            </a:r>
            <a:endParaRPr lang="ko-KR" altLang="en-US" sz="1200" dirty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담당과목</a:t>
            </a:r>
          </a:p>
          <a:p>
            <a:r>
              <a:rPr lang="ko-KR" altLang="en-US" sz="1200" dirty="0"/>
              <a:t>    </a:t>
            </a:r>
            <a:r>
              <a:rPr lang="ko-KR" altLang="en-US" sz="1200" b="1" dirty="0" smtClean="0"/>
              <a:t>성격심리학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심리학과 </a:t>
            </a:r>
            <a:r>
              <a:rPr lang="ko-KR" altLang="en-US" sz="1200" b="1" dirty="0" smtClean="0"/>
              <a:t>문화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지역사회심리학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비교문화심리학</a:t>
            </a:r>
            <a:endParaRPr lang="en-US" altLang="ko-KR" sz="1200" b="1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관심 연구주제</a:t>
            </a:r>
            <a:r>
              <a:rPr lang="en-US" altLang="ko-KR" sz="1200" dirty="0"/>
              <a:t>/</a:t>
            </a:r>
            <a:r>
              <a:rPr lang="ko-KR" altLang="en-US" sz="1200" dirty="0"/>
              <a:t>프로젝트</a:t>
            </a:r>
            <a:r>
              <a:rPr lang="en-US" altLang="ko-KR" sz="1200" dirty="0"/>
              <a:t>: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r>
              <a:rPr lang="en-US" altLang="ko-KR" sz="1200" b="1" dirty="0"/>
              <a:t> </a:t>
            </a:r>
            <a:r>
              <a:rPr lang="en-US" altLang="ko-KR" sz="1200" b="1" dirty="0" smtClean="0"/>
              <a:t>  -</a:t>
            </a:r>
            <a:r>
              <a:rPr lang="ko-KR" altLang="en-US" sz="1200" b="1" dirty="0" smtClean="0"/>
              <a:t>다문화가정</a:t>
            </a:r>
            <a:endParaRPr lang="en-US" altLang="ko-KR" sz="1200" b="1" dirty="0" smtClean="0"/>
          </a:p>
          <a:p>
            <a:r>
              <a:rPr lang="en-US" altLang="ko-KR" sz="1200" b="1" dirty="0"/>
              <a:t> </a:t>
            </a:r>
            <a:r>
              <a:rPr lang="en-US" altLang="ko-KR" sz="1200" b="1" dirty="0" smtClean="0"/>
              <a:t>  -</a:t>
            </a:r>
            <a:r>
              <a:rPr lang="ko-KR" altLang="en-US" sz="1200" b="1" dirty="0" smtClean="0"/>
              <a:t>안전문화 </a:t>
            </a:r>
            <a:r>
              <a:rPr lang="en-US" altLang="ko-KR" sz="1200" b="1" dirty="0" smtClean="0"/>
              <a:t>&amp; </a:t>
            </a:r>
            <a:r>
              <a:rPr lang="ko-KR" altLang="en-US" sz="1200" b="1" dirty="0" smtClean="0"/>
              <a:t>행동</a:t>
            </a:r>
            <a:endParaRPr lang="en-US" altLang="ko-KR" sz="1200" b="1" dirty="0" smtClean="0"/>
          </a:p>
          <a:p>
            <a:r>
              <a:rPr lang="en-US" altLang="ko-KR" sz="1200" dirty="0" smtClean="0"/>
              <a:t>   -</a:t>
            </a:r>
            <a:r>
              <a:rPr lang="ko-KR" altLang="en-US" sz="1200" dirty="0" smtClean="0"/>
              <a:t>개인주의 </a:t>
            </a:r>
            <a:r>
              <a:rPr lang="en-US" altLang="ko-KR" sz="1200" dirty="0" smtClean="0"/>
              <a:t>&amp; </a:t>
            </a:r>
            <a:r>
              <a:rPr lang="ko-KR" altLang="en-US" sz="1200" dirty="0" smtClean="0"/>
              <a:t>집단주의 문화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 -</a:t>
            </a:r>
            <a:r>
              <a:rPr lang="ko-KR" altLang="en-US" sz="1200" dirty="0" smtClean="0"/>
              <a:t>학교폭력 </a:t>
            </a:r>
            <a:r>
              <a:rPr lang="en-US" altLang="ko-KR" sz="1200" dirty="0" smtClean="0"/>
              <a:t>&amp; WEE</a:t>
            </a:r>
            <a:r>
              <a:rPr lang="ko-KR" altLang="en-US" sz="1200" dirty="0" smtClean="0"/>
              <a:t>센터 관련</a:t>
            </a:r>
            <a:endParaRPr lang="ko-KR" altLang="en-US" sz="1200" dirty="0"/>
          </a:p>
          <a:p>
            <a:r>
              <a:rPr lang="ko-KR" altLang="en-US" sz="1200" dirty="0"/>
              <a:t> 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대표저역서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심리학과 삶</a:t>
            </a:r>
            <a:r>
              <a:rPr lang="en-US" altLang="ko-KR" sz="1200" dirty="0" smtClean="0"/>
              <a:t>. (</a:t>
            </a:r>
            <a:r>
              <a:rPr lang="ko-KR" altLang="en-US" sz="1200" dirty="0" smtClean="0"/>
              <a:t>주</a:t>
            </a:r>
            <a:r>
              <a:rPr lang="en-US" altLang="ko-KR" sz="1200" dirty="0" smtClean="0"/>
              <a:t>)</a:t>
            </a:r>
            <a:r>
              <a:rPr lang="ko-KR" altLang="en-US" sz="1200" dirty="0" err="1" smtClean="0"/>
              <a:t>피어슨에듀케이션코리아</a:t>
            </a:r>
            <a:r>
              <a:rPr lang="en-US" altLang="ko-KR" sz="1200" dirty="0" smtClean="0"/>
              <a:t>,</a:t>
            </a:r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오늘의 마음으로 읽는 내일의 통일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통일부 통일교육  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사회과학조사방법론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대구대학교 출판부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대표논문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조직 안전풍토의 하위요인 확인 및 안전행동과의 관계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산업및조직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이혼제도와 실태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여성</a:t>
            </a:r>
            <a:endParaRPr lang="en-US" altLang="ko-KR" sz="1200" b="1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한국인의 대인관계의 심리사회적 특성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집단주의적 성향과 개인주의적 </a:t>
            </a:r>
            <a:r>
              <a:rPr lang="ko-KR" altLang="en-US" sz="1200" dirty="0" err="1" smtClean="0"/>
              <a:t>성향으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   </a:t>
            </a:r>
            <a:r>
              <a:rPr lang="ko-KR" altLang="en-US" sz="1200" dirty="0" smtClean="0"/>
              <a:t>로의 변화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사회문제</a:t>
            </a:r>
            <a:endParaRPr lang="en-US" altLang="ko-KR" sz="1200" dirty="0" smtClean="0"/>
          </a:p>
          <a:p>
            <a:r>
              <a:rPr lang="en-US" altLang="ko-KR" sz="1200" dirty="0" smtClean="0"/>
              <a:t> -Reliability and validity of the Korean Youth </a:t>
            </a:r>
            <a:r>
              <a:rPr lang="en-US" altLang="ko-KR" sz="1200" dirty="0" err="1" smtClean="0"/>
              <a:t>Deprssion</a:t>
            </a:r>
            <a:r>
              <a:rPr lang="en-US" altLang="ko-KR" sz="1200" dirty="0" smtClean="0"/>
              <a:t> Adjective Check List. </a:t>
            </a:r>
          </a:p>
          <a:p>
            <a:r>
              <a:rPr lang="en-US" altLang="ko-KR" sz="1200" dirty="0" smtClean="0"/>
              <a:t>            Adolescence</a:t>
            </a:r>
            <a:endParaRPr lang="ko-KR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현성용 교수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107632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2267744" y="1484784"/>
            <a:ext cx="66247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</a:t>
            </a:r>
            <a:r>
              <a:rPr lang="en-US" altLang="ko-KR" sz="1200" dirty="0" smtClean="0"/>
              <a:t>, </a:t>
            </a:r>
            <a:r>
              <a:rPr lang="ko-KR" altLang="en-US" sz="1200" b="1" dirty="0" smtClean="0"/>
              <a:t> 고려대학교 심리학과</a:t>
            </a:r>
            <a:endParaRPr lang="ko-KR" altLang="en-US" sz="1200" dirty="0"/>
          </a:p>
          <a:p>
            <a:endParaRPr lang="en-US" altLang="ko-KR" sz="1200" dirty="0" smtClean="0"/>
          </a:p>
          <a:p>
            <a:r>
              <a:rPr lang="ko-KR" altLang="en-US" sz="1200" b="1" dirty="0" smtClean="0"/>
              <a:t>  한국심리학회 이사</a:t>
            </a:r>
            <a:endParaRPr lang="en-US" altLang="ko-KR" sz="1200" b="1" dirty="0" smtClean="0"/>
          </a:p>
          <a:p>
            <a:r>
              <a:rPr lang="ko-KR" altLang="en-US" sz="1200" b="1" dirty="0" smtClean="0"/>
              <a:t>  한국심리학회 발전기획위원장</a:t>
            </a:r>
            <a:endParaRPr lang="en-US" altLang="ko-KR" sz="1200" b="1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 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생리심리학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신경과학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학습심리학</a:t>
            </a:r>
            <a:endParaRPr lang="en-US" altLang="ko-KR" sz="1200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담당과목</a:t>
            </a:r>
          </a:p>
          <a:p>
            <a:r>
              <a:rPr lang="ko-KR" altLang="en-US" sz="1200" dirty="0"/>
              <a:t>  </a:t>
            </a:r>
            <a:r>
              <a:rPr lang="ko-KR" altLang="en-US" sz="1200" dirty="0" smtClean="0"/>
              <a:t>심리학특강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학습심리학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생리심리학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신경과학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실험설계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학습장애 </a:t>
            </a:r>
            <a:r>
              <a:rPr lang="en-US" altLang="ko-KR" sz="1200" dirty="0" smtClean="0"/>
              <a:t>&amp; </a:t>
            </a:r>
            <a:r>
              <a:rPr lang="ko-KR" altLang="en-US" sz="1200" dirty="0" smtClean="0"/>
              <a:t>학습부진</a:t>
            </a:r>
            <a:endParaRPr lang="en-US" altLang="ko-KR" sz="1200" b="1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관심 연구주제</a:t>
            </a:r>
            <a:r>
              <a:rPr lang="en-US" altLang="ko-KR" sz="1200" dirty="0"/>
              <a:t>/</a:t>
            </a:r>
            <a:r>
              <a:rPr lang="ko-KR" altLang="en-US" sz="1200" dirty="0"/>
              <a:t>프로젝트</a:t>
            </a:r>
            <a:r>
              <a:rPr lang="en-US" altLang="ko-KR" sz="1200" dirty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b="1" dirty="0" smtClean="0"/>
              <a:t>   -</a:t>
            </a:r>
            <a:r>
              <a:rPr lang="ko-KR" altLang="en-US" sz="1200" b="1" dirty="0" smtClean="0"/>
              <a:t>학습전략</a:t>
            </a:r>
            <a:r>
              <a:rPr lang="en-US" altLang="ko-KR" sz="1200" b="1" dirty="0" smtClean="0"/>
              <a:t>/</a:t>
            </a:r>
            <a:r>
              <a:rPr lang="ko-KR" altLang="en-US" sz="1200" b="1" dirty="0" smtClean="0"/>
              <a:t>학습습관</a:t>
            </a:r>
            <a:endParaRPr lang="en-US" altLang="ko-KR" sz="1200" b="1" dirty="0" smtClean="0"/>
          </a:p>
          <a:p>
            <a:r>
              <a:rPr lang="en-US" altLang="ko-KR" sz="1200" b="1" dirty="0"/>
              <a:t> </a:t>
            </a:r>
            <a:r>
              <a:rPr lang="en-US" altLang="ko-KR" sz="1200" b="1" dirty="0" smtClean="0"/>
              <a:t>  -</a:t>
            </a:r>
            <a:r>
              <a:rPr lang="ko-KR" altLang="en-US" sz="1200" b="1" dirty="0" smtClean="0"/>
              <a:t>학습장애 </a:t>
            </a:r>
            <a:r>
              <a:rPr lang="en-US" altLang="ko-KR" sz="1200" b="1" dirty="0" smtClean="0"/>
              <a:t>&amp; </a:t>
            </a:r>
            <a:r>
              <a:rPr lang="ko-KR" altLang="en-US" sz="1200" b="1" dirty="0" smtClean="0"/>
              <a:t>학습부진</a:t>
            </a:r>
            <a:endParaRPr lang="en-US" altLang="ko-KR" sz="1200" b="1" dirty="0" smtClean="0"/>
          </a:p>
          <a:p>
            <a:r>
              <a:rPr lang="en-US" altLang="ko-KR" sz="1200" b="1" dirty="0"/>
              <a:t> </a:t>
            </a:r>
            <a:r>
              <a:rPr lang="en-US" altLang="ko-KR" sz="1200" b="1" dirty="0" smtClean="0"/>
              <a:t>  -</a:t>
            </a:r>
            <a:r>
              <a:rPr lang="ko-KR" altLang="en-US" sz="1200" b="1" dirty="0" smtClean="0"/>
              <a:t>학습동기</a:t>
            </a:r>
            <a:endParaRPr lang="en-US" altLang="ko-KR" sz="1200" b="1" dirty="0" smtClean="0"/>
          </a:p>
          <a:p>
            <a:endParaRPr lang="ko-KR" altLang="en-US" sz="1200" dirty="0"/>
          </a:p>
          <a:p>
            <a:pPr>
              <a:buFont typeface="Arial" pitchFamily="34" charset="0"/>
              <a:buChar char="•"/>
            </a:pPr>
            <a:r>
              <a:rPr lang="ko-KR" altLang="en-US" sz="1200" dirty="0"/>
              <a:t> </a:t>
            </a:r>
            <a:r>
              <a:rPr lang="ko-KR" altLang="en-US" sz="1200" dirty="0" err="1" smtClean="0"/>
              <a:t>대표저역서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현대심리학이해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학지사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생리심리학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박학사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동기와 정서의 이해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박학사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대표논문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err="1" smtClean="0"/>
              <a:t>외적보상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내외재동기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과제유형이 문제해결에 미치는 효과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교육방법연구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학습기술과 학습동기 및 </a:t>
            </a:r>
            <a:r>
              <a:rPr lang="ko-KR" altLang="en-US" sz="1200" dirty="0" err="1" smtClean="0"/>
              <a:t>자기효능감과</a:t>
            </a:r>
            <a:r>
              <a:rPr lang="ko-KR" altLang="en-US" sz="1200" dirty="0" smtClean="0"/>
              <a:t> 학업성취간의 관계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학교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기억과정에 관여하는 신경화학물질들의 역할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사회과학연구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err="1" smtClean="0"/>
              <a:t>적핵에</a:t>
            </a:r>
            <a:r>
              <a:rPr lang="ko-KR" altLang="en-US" sz="1200" dirty="0" smtClean="0"/>
              <a:t> 대한 </a:t>
            </a:r>
            <a:r>
              <a:rPr lang="ko-KR" altLang="en-US" sz="1200" dirty="0" err="1" smtClean="0"/>
              <a:t>카이닌산</a:t>
            </a:r>
            <a:r>
              <a:rPr lang="ko-KR" altLang="en-US" sz="1200" dirty="0" smtClean="0"/>
              <a:t> 손상이 </a:t>
            </a:r>
            <a:r>
              <a:rPr lang="ko-KR" altLang="en-US" sz="1200" dirty="0" err="1" smtClean="0"/>
              <a:t>순막조건화의</a:t>
            </a:r>
            <a:r>
              <a:rPr lang="ko-KR" altLang="en-US" sz="1200" dirty="0" smtClean="0"/>
              <a:t> 파지와 소뇌 </a:t>
            </a:r>
            <a:r>
              <a:rPr lang="ko-KR" altLang="en-US" sz="1200" dirty="0" err="1" smtClean="0"/>
              <a:t>중간핵</a:t>
            </a:r>
            <a:r>
              <a:rPr lang="ko-KR" altLang="en-US" sz="1200" dirty="0" smtClean="0"/>
              <a:t> 및 </a:t>
            </a:r>
            <a:r>
              <a:rPr lang="ko-KR" altLang="en-US" sz="1200" dirty="0" err="1" smtClean="0"/>
              <a:t>배측하올리브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부핵의</a:t>
            </a:r>
            <a:r>
              <a:rPr lang="ko-KR" altLang="en-US" sz="1200" dirty="0" smtClean="0"/>
              <a:t> 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</a:t>
            </a:r>
            <a:r>
              <a:rPr lang="ko-KR" altLang="en-US" sz="1200" dirty="0" err="1" smtClean="0"/>
              <a:t>다단위활동에</a:t>
            </a:r>
            <a:r>
              <a:rPr lang="ko-KR" altLang="en-US" sz="1200" dirty="0" smtClean="0"/>
              <a:t> 미치는 영향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생물 및 생리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err="1" smtClean="0"/>
              <a:t>측핵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도파민계가</a:t>
            </a:r>
            <a:r>
              <a:rPr lang="ko-KR" altLang="en-US" sz="1200" dirty="0" smtClean="0"/>
              <a:t> 장소선호과제의 수행에 미치는 영향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생물 및 생리</a:t>
            </a:r>
            <a:endParaRPr lang="en-US" altLang="ko-K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이종구 교수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1196752"/>
            <a:ext cx="684995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  성균관대학교 심리학과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산업및조직심리</a:t>
            </a:r>
            <a:r>
              <a:rPr lang="ko-KR" altLang="en-US" sz="1200" dirty="0" smtClean="0"/>
              <a:t> 전문가 </a:t>
            </a:r>
            <a:endParaRPr lang="en-US" altLang="ko-KR" sz="1200" dirty="0" smtClean="0"/>
          </a:p>
          <a:p>
            <a:r>
              <a:rPr lang="ko-KR" altLang="en-US" sz="1200" dirty="0" smtClean="0"/>
              <a:t>   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err="1" smtClean="0"/>
              <a:t>한국산업및조직심리학회</a:t>
            </a:r>
            <a:r>
              <a:rPr lang="ko-KR" altLang="en-US" sz="1200" dirty="0" smtClean="0"/>
              <a:t> 회장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학술위원장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한국심리학회 심리검사심의위원장</a:t>
            </a:r>
            <a:endParaRPr lang="en-US" altLang="ko-KR" sz="1200" dirty="0" smtClean="0"/>
          </a:p>
          <a:p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err="1" smtClean="0"/>
              <a:t>산업및조직심리학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인지심리학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심리측정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인지공학심리학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주요 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err="1" smtClean="0"/>
              <a:t>산업및조직심리학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인지심리학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지능과 창의성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디자인심리학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심리통계</a:t>
            </a:r>
            <a:r>
              <a:rPr lang="en-US" altLang="ko-KR" sz="1200" dirty="0" smtClean="0"/>
              <a:t>, </a:t>
            </a:r>
            <a:r>
              <a:rPr lang="ko-KR" altLang="en-US" sz="1200" dirty="0" err="1" smtClean="0"/>
              <a:t>다변량분석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관심연구주제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프로젝트 </a:t>
            </a:r>
            <a:r>
              <a:rPr lang="en-US" altLang="ko-KR" sz="1200" dirty="0" smtClean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심리검사 제작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적성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성격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지능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창의성</a:t>
            </a:r>
            <a:r>
              <a:rPr lang="en-US" altLang="ko-KR" sz="1200" dirty="0" smtClean="0"/>
              <a:t>, </a:t>
            </a:r>
            <a:r>
              <a:rPr lang="en-US" altLang="ko-KR" sz="1200" dirty="0" err="1" smtClean="0"/>
              <a:t>Biodata</a:t>
            </a:r>
            <a:r>
              <a:rPr lang="ko-KR" altLang="en-US" sz="1200" dirty="0" smtClean="0"/>
              <a:t>검사</a:t>
            </a:r>
            <a:r>
              <a:rPr lang="en-US" altLang="ko-KR" sz="1200" dirty="0" smtClean="0"/>
              <a:t>)-</a:t>
            </a:r>
            <a:r>
              <a:rPr lang="ko-KR" altLang="en-US" sz="1200" dirty="0" smtClean="0"/>
              <a:t>학생용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삼성</a:t>
            </a:r>
            <a:r>
              <a:rPr lang="en-US" altLang="ko-KR" sz="1200" dirty="0" smtClean="0"/>
              <a:t>, LG, </a:t>
            </a:r>
            <a:r>
              <a:rPr lang="en-US" altLang="ko-KR" sz="1200" dirty="0" err="1" smtClean="0"/>
              <a:t>stx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현대</a:t>
            </a:r>
            <a:r>
              <a:rPr lang="en-US" altLang="ko-KR" sz="1200" dirty="0" smtClean="0"/>
              <a:t>, KT, </a:t>
            </a:r>
            <a:r>
              <a:rPr lang="ko-KR" altLang="en-US" sz="1200" dirty="0" smtClean="0"/>
              <a:t>경찰 등</a:t>
            </a:r>
            <a:endParaRPr lang="en-US" altLang="ko-KR" sz="1200" dirty="0" smtClean="0"/>
          </a:p>
          <a:p>
            <a:r>
              <a:rPr lang="en-US" altLang="ko-KR" sz="1200" dirty="0" smtClean="0"/>
              <a:t>  Psychology of Thinking(</a:t>
            </a:r>
            <a:r>
              <a:rPr lang="ko-KR" altLang="en-US" sz="1200" dirty="0" smtClean="0"/>
              <a:t>문제해결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지능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창의성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판단과 의사결정</a:t>
            </a:r>
            <a:r>
              <a:rPr lang="en-US" altLang="ko-KR" sz="1200" dirty="0" smtClean="0"/>
              <a:t>)</a:t>
            </a: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인사선발</a:t>
            </a:r>
            <a:r>
              <a:rPr lang="en-US" altLang="ko-KR" sz="1200" dirty="0" smtClean="0"/>
              <a:t>, </a:t>
            </a:r>
            <a:r>
              <a:rPr lang="ko-KR" altLang="en-US" sz="1200" smtClean="0"/>
              <a:t>리더십</a:t>
            </a:r>
            <a:r>
              <a:rPr lang="en-US" altLang="ko-KR" sz="1200" smtClean="0"/>
              <a:t> 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err="1" smtClean="0"/>
              <a:t>임원코칭</a:t>
            </a:r>
            <a:r>
              <a:rPr lang="ko-KR" altLang="en-US" sz="1200" dirty="0" smtClean="0"/>
              <a:t> 및 교육훈련효과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직무탈진</a:t>
            </a:r>
            <a:endParaRPr lang="en-US" altLang="ko-KR" sz="1200" dirty="0" smtClean="0"/>
          </a:p>
          <a:p>
            <a:r>
              <a:rPr lang="en-US" altLang="ko-KR" sz="1200" dirty="0" smtClean="0"/>
              <a:t>   </a:t>
            </a:r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대표저역서</a:t>
            </a:r>
            <a:endParaRPr lang="en-US" altLang="ko-KR" sz="1200" dirty="0" smtClean="0"/>
          </a:p>
          <a:p>
            <a:r>
              <a:rPr lang="en-US" altLang="ko-KR" sz="1200" dirty="0" smtClean="0"/>
              <a:t>  -SAS</a:t>
            </a:r>
            <a:r>
              <a:rPr lang="ko-KR" altLang="en-US" sz="1200" dirty="0" smtClean="0"/>
              <a:t>와 통계자료분석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</a:t>
            </a:r>
            <a:r>
              <a:rPr lang="ko-KR" altLang="en-US" sz="1200" dirty="0" err="1" smtClean="0"/>
              <a:t>학지사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성공을 부르는 결정의 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</a:t>
            </a:r>
            <a:r>
              <a:rPr lang="ko-KR" altLang="en-US" sz="1200" dirty="0" err="1" smtClean="0"/>
              <a:t>시그마북스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err="1" smtClean="0"/>
              <a:t>상담클리닉의</a:t>
            </a:r>
            <a:r>
              <a:rPr lang="ko-KR" altLang="en-US" sz="1200" dirty="0" smtClean="0"/>
              <a:t> 개업과 경영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시그마프레스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-</a:t>
            </a:r>
            <a:r>
              <a:rPr lang="ko-KR" altLang="en-US" sz="1200" dirty="0" smtClean="0"/>
              <a:t>최고의 팀을 만드는 사람관리의 모든 것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시그마북스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대표논문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err="1" smtClean="0"/>
              <a:t>여성텔레마케터의</a:t>
            </a:r>
            <a:r>
              <a:rPr lang="ko-KR" altLang="en-US" sz="1200" dirty="0" smtClean="0"/>
              <a:t> 사고양식과 성격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맥락수행 및 수행간의 관계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산업 및 조직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err="1" smtClean="0"/>
              <a:t>콜센터</a:t>
            </a:r>
            <a:r>
              <a:rPr lang="ko-KR" altLang="en-US" sz="1200" dirty="0" smtClean="0"/>
              <a:t> 상담원의 직무탈진과 정서노동의 </a:t>
            </a:r>
            <a:r>
              <a:rPr lang="ko-KR" altLang="en-US" sz="1200" dirty="0" err="1" smtClean="0"/>
              <a:t>전후관계확인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산업및조직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규칙의 유형과 수가 </a:t>
            </a:r>
            <a:r>
              <a:rPr lang="en-US" altLang="ko-KR" sz="1200" dirty="0" smtClean="0"/>
              <a:t>Raven </a:t>
            </a:r>
            <a:r>
              <a:rPr lang="ko-KR" altLang="en-US" sz="1200" dirty="0" smtClean="0"/>
              <a:t>방식검사의 문항난이도에 미치는 영향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일반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전기자료</a:t>
            </a:r>
            <a:r>
              <a:rPr lang="en-US" altLang="ko-KR" sz="1200" dirty="0" smtClean="0"/>
              <a:t>(</a:t>
            </a:r>
            <a:r>
              <a:rPr lang="en-US" altLang="ko-KR" sz="1200" dirty="0" err="1" smtClean="0"/>
              <a:t>Biodata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의 타당화 연구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보험판매사원의 수행예측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산업 및 조직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소비자 의사결정의 인지과정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과제복잡성과 정보제시방식효과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산업 및 조직</a:t>
            </a:r>
            <a:endParaRPr lang="ko-KR" altLang="en-US" sz="1200" dirty="0"/>
          </a:p>
        </p:txBody>
      </p:sp>
      <p:pic>
        <p:nvPicPr>
          <p:cNvPr id="3074" name="Picture 2" descr="D:\gooya\MY\gooya\이종구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989856" cy="1319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금명자 교수</a:t>
            </a:r>
            <a:endParaRPr lang="ko-KR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108585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직사각형 8"/>
          <p:cNvSpPr/>
          <p:nvPr/>
        </p:nvSpPr>
        <p:spPr>
          <a:xfrm>
            <a:off x="2267744" y="1196752"/>
            <a:ext cx="66967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</a:t>
            </a:r>
            <a:r>
              <a:rPr lang="en-US" altLang="ko-KR" sz="1200" dirty="0" smtClean="0"/>
              <a:t>, </a:t>
            </a:r>
            <a:r>
              <a:rPr lang="ko-KR" altLang="en-US" sz="1200" b="1" dirty="0" smtClean="0"/>
              <a:t> 서울대학교 심리학과</a:t>
            </a:r>
            <a:endParaRPr lang="ko-KR" altLang="en-US" sz="1200" dirty="0"/>
          </a:p>
          <a:p>
            <a:r>
              <a:rPr lang="ko-KR" altLang="en-US" sz="1200" b="1" dirty="0" smtClean="0"/>
              <a:t>  상담심리전문가</a:t>
            </a:r>
            <a:r>
              <a:rPr lang="en-US" altLang="ko-KR" sz="1200" b="1" dirty="0" smtClean="0"/>
              <a:t>, </a:t>
            </a:r>
            <a:r>
              <a:rPr lang="ko-KR" altLang="en-US" sz="1200" b="1" dirty="0" err="1" smtClean="0"/>
              <a:t>청소년상담사</a:t>
            </a:r>
            <a:r>
              <a:rPr lang="ko-KR" altLang="en-US" sz="1200" b="1" dirty="0" smtClean="0"/>
              <a:t> </a:t>
            </a:r>
            <a:r>
              <a:rPr lang="en-US" altLang="ko-KR" sz="1200" b="1" dirty="0" smtClean="0"/>
              <a:t>1</a:t>
            </a:r>
            <a:r>
              <a:rPr lang="ko-KR" altLang="en-US" sz="1200" b="1" dirty="0" smtClean="0"/>
              <a:t>급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중독심리전문가</a:t>
            </a:r>
            <a:endParaRPr lang="ko-KR" altLang="en-US" sz="1200" dirty="0"/>
          </a:p>
          <a:p>
            <a:endParaRPr lang="en-US" altLang="ko-KR" sz="1200" dirty="0" smtClean="0"/>
          </a:p>
          <a:p>
            <a:r>
              <a:rPr lang="ko-KR" altLang="en-US" sz="1200" b="1" dirty="0" smtClean="0"/>
              <a:t>  </a:t>
            </a:r>
            <a:r>
              <a:rPr lang="ko-KR" altLang="en-US" sz="1200" b="1" dirty="0" err="1" smtClean="0"/>
              <a:t>한국상담및심리치료학회</a:t>
            </a:r>
            <a:r>
              <a:rPr lang="ko-KR" altLang="en-US" sz="1200" b="1" dirty="0" smtClean="0"/>
              <a:t> 회장</a:t>
            </a:r>
            <a:endParaRPr lang="en-US" altLang="ko-KR" sz="1200" b="1" dirty="0" smtClean="0"/>
          </a:p>
          <a:p>
            <a:r>
              <a:rPr lang="ko-KR" altLang="en-US" sz="1200" dirty="0" smtClean="0"/>
              <a:t>  </a:t>
            </a:r>
            <a:r>
              <a:rPr lang="ko-KR" altLang="en-US" sz="1200" dirty="0" err="1" smtClean="0"/>
              <a:t>전국대학교학생생활상담센터협의회</a:t>
            </a:r>
            <a:r>
              <a:rPr lang="ko-KR" altLang="en-US" sz="1200" dirty="0" smtClean="0"/>
              <a:t> 회장</a:t>
            </a:r>
          </a:p>
          <a:p>
            <a:r>
              <a:rPr lang="ko-KR" altLang="en-US" sz="1200" dirty="0" smtClean="0"/>
              <a:t>  대구대학교 학생생활상담센터 소장 </a:t>
            </a:r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 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상담심리학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청소년상담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진로상담</a:t>
            </a:r>
            <a:endParaRPr lang="en-US" altLang="ko-KR" sz="1200" dirty="0" smtClean="0"/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담당과목</a:t>
            </a:r>
          </a:p>
          <a:p>
            <a:r>
              <a:rPr lang="ko-KR" altLang="en-US" sz="1200" dirty="0"/>
              <a:t>  </a:t>
            </a:r>
            <a:r>
              <a:rPr lang="ko-KR" altLang="en-US" sz="1200" dirty="0" smtClean="0"/>
              <a:t>상담심리학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상담이론과 실제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아동 및 청소년상담 실습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가족상담</a:t>
            </a:r>
            <a:r>
              <a:rPr lang="en-US" altLang="ko-KR" sz="1200" dirty="0" smtClean="0"/>
              <a:t>, </a:t>
            </a: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진로상담실습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심리치료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상담현장실습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위기 및 재난상담</a:t>
            </a:r>
            <a:r>
              <a:rPr lang="en-US" altLang="ko-KR" sz="1200" dirty="0" smtClean="0"/>
              <a:t>, </a:t>
            </a: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상담사례연구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중독심리와 상담</a:t>
            </a:r>
          </a:p>
          <a:p>
            <a:r>
              <a:rPr lang="ko-KR" altLang="en-US" sz="1200" dirty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주요 </a:t>
            </a:r>
            <a:r>
              <a:rPr lang="ko-KR" altLang="en-US" sz="1200" dirty="0"/>
              <a:t>관심 연구주제</a:t>
            </a:r>
            <a:r>
              <a:rPr lang="en-US" altLang="ko-KR" sz="1200" dirty="0"/>
              <a:t>/</a:t>
            </a:r>
            <a:r>
              <a:rPr lang="ko-KR" altLang="en-US" sz="1200" dirty="0"/>
              <a:t>프로젝트</a:t>
            </a:r>
            <a:r>
              <a:rPr lang="en-US" altLang="ko-KR" sz="1200" dirty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b="1" dirty="0" smtClean="0"/>
              <a:t>   -</a:t>
            </a:r>
            <a:r>
              <a:rPr lang="ko-KR" altLang="en-US" sz="1200" b="1" dirty="0" smtClean="0"/>
              <a:t>상담자 스트레스</a:t>
            </a:r>
            <a:endParaRPr lang="en-US" altLang="ko-KR" sz="1200" b="1" dirty="0" smtClean="0"/>
          </a:p>
          <a:p>
            <a:r>
              <a:rPr lang="en-US" altLang="ko-KR" sz="1200" b="1" dirty="0" smtClean="0"/>
              <a:t>   -</a:t>
            </a:r>
            <a:r>
              <a:rPr lang="ko-KR" altLang="en-US" sz="1200" b="1" dirty="0" smtClean="0"/>
              <a:t>청소년</a:t>
            </a:r>
            <a:r>
              <a:rPr lang="en-US" altLang="ko-KR" sz="1200" b="1" dirty="0" smtClean="0"/>
              <a:t> </a:t>
            </a:r>
            <a:r>
              <a:rPr lang="ko-KR" altLang="en-US" sz="1200" b="1" dirty="0" smtClean="0"/>
              <a:t>진로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학업중단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또래상담</a:t>
            </a:r>
            <a:endParaRPr lang="en-US" altLang="ko-KR" sz="1200" b="1" dirty="0" smtClean="0"/>
          </a:p>
          <a:p>
            <a:r>
              <a:rPr lang="en-US" altLang="ko-KR" sz="1200" dirty="0" smtClean="0"/>
              <a:t>   -</a:t>
            </a:r>
            <a:r>
              <a:rPr lang="ko-KR" altLang="en-US" sz="1200" dirty="0" smtClean="0"/>
              <a:t>학교폭력 </a:t>
            </a:r>
            <a:r>
              <a:rPr lang="en-US" altLang="ko-KR" sz="1200" dirty="0" smtClean="0"/>
              <a:t>&amp; WEE</a:t>
            </a:r>
            <a:r>
              <a:rPr lang="ko-KR" altLang="en-US" sz="1200" dirty="0" smtClean="0"/>
              <a:t>센터 관련</a:t>
            </a:r>
            <a:endParaRPr lang="en-US" altLang="ko-KR" sz="1200" b="1" dirty="0" smtClean="0"/>
          </a:p>
          <a:p>
            <a:r>
              <a:rPr lang="ko-KR" altLang="en-US" sz="1200" dirty="0"/>
              <a:t> 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대표저역서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상담연습교본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법문사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전문적 상담현장의 윤리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학지사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노인상담의 실제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법문사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err="1" smtClean="0"/>
              <a:t>상담클리닉의</a:t>
            </a:r>
            <a:r>
              <a:rPr lang="ko-KR" altLang="en-US" sz="1200" dirty="0" smtClean="0"/>
              <a:t> 개업과 경영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서울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시그마프레스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대표논문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병사의 군 복무 스트레스와 초기 부적응 도식이 우울에 미치는 영향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한국자료분석학회지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공감이 지각된 가해의도에 따라 용서동기에 미치는 효과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일반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err="1" smtClean="0"/>
              <a:t>학교밖</a:t>
            </a:r>
            <a:r>
              <a:rPr lang="ko-KR" altLang="en-US" sz="1200" dirty="0" smtClean="0"/>
              <a:t> 청소년의 진로적응 척도 개발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상담 및 심리치료</a:t>
            </a:r>
            <a:endParaRPr lang="en-US" altLang="ko-KR" sz="1200" dirty="0" smtClean="0"/>
          </a:p>
          <a:p>
            <a:r>
              <a:rPr lang="ko-KR" altLang="en-US" sz="1200" dirty="0" smtClean="0"/>
              <a:t>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우리나라 학업중단청소년에 대한 이해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사회문제</a:t>
            </a:r>
            <a:endParaRPr lang="en-US" altLang="ko-KR" sz="1200" dirty="0" smtClean="0"/>
          </a:p>
          <a:p>
            <a:endParaRPr lang="ko-KR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467544" y="548680"/>
            <a:ext cx="633670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395536" y="197518"/>
            <a:ext cx="2520280" cy="36004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교수 소개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47936" y="1052736"/>
            <a:ext cx="1647800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박은아 교수</a:t>
            </a:r>
            <a:endParaRPr lang="ko-KR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108585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362366" y="1340768"/>
            <a:ext cx="6928500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심리학 박사  고려대학교 심리학과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</a:p>
          <a:p>
            <a:r>
              <a:rPr lang="ko-KR" altLang="en-US" sz="1200" dirty="0" smtClean="0"/>
              <a:t>  </a:t>
            </a:r>
            <a:r>
              <a:rPr lang="ko-KR" altLang="en-US" sz="1200" dirty="0" err="1" smtClean="0"/>
              <a:t>한국소비자및광고심리학회</a:t>
            </a:r>
            <a:r>
              <a:rPr lang="ko-KR" altLang="en-US" sz="1200" dirty="0" smtClean="0"/>
              <a:t> 홍보이사</a:t>
            </a:r>
            <a:endParaRPr lang="en-US" altLang="ko-KR" sz="1200" dirty="0" smtClean="0"/>
          </a:p>
          <a:p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전공분야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소비자심리학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광고심리학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1200" dirty="0"/>
              <a:t> </a:t>
            </a:r>
            <a:r>
              <a:rPr lang="ko-KR" altLang="en-US" sz="1200" dirty="0" smtClean="0"/>
              <a:t>주요 담당과목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소비자심리학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광고심리학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광고효과측정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설득커뮤니케이션</a:t>
            </a: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관심연구주제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프로젝트</a:t>
            </a:r>
            <a:r>
              <a:rPr lang="en-US" altLang="ko-KR" sz="1200" dirty="0" smtClean="0"/>
              <a:t>: </a:t>
            </a:r>
            <a:r>
              <a:rPr lang="ko-KR" altLang="en-US" sz="1200" b="1" dirty="0">
                <a:solidFill>
                  <a:srgbClr val="FF0000"/>
                </a:solidFill>
              </a:rPr>
              <a:t>논문지도 가능 분야</a:t>
            </a:r>
            <a:endParaRPr lang="en-US" altLang="ko-KR" sz="1200" b="1" dirty="0">
              <a:solidFill>
                <a:srgbClr val="FF0000"/>
              </a:solidFill>
            </a:endParaRPr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설득커뮤니케이션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소비자 행동</a:t>
            </a:r>
            <a:endParaRPr lang="en-US" altLang="ko-KR" sz="1200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광고효과측정</a:t>
            </a:r>
            <a:endParaRPr lang="en-US" altLang="ko-KR" sz="1200" dirty="0" smtClean="0"/>
          </a:p>
          <a:p>
            <a:r>
              <a:rPr lang="en-US" altLang="ko-KR" sz="1200" dirty="0" smtClean="0"/>
              <a:t>  </a:t>
            </a:r>
            <a:r>
              <a:rPr lang="ko-KR" altLang="en-US" sz="1200" dirty="0" smtClean="0"/>
              <a:t>신체이미지</a:t>
            </a:r>
            <a:endParaRPr lang="en-US" altLang="ko-KR" sz="1200" dirty="0" smtClean="0"/>
          </a:p>
          <a:p>
            <a:r>
              <a:rPr lang="en-US" altLang="ko-KR" sz="1200" dirty="0" smtClean="0"/>
              <a:t>   </a:t>
            </a:r>
            <a:endParaRPr lang="en-US" altLang="ko-KR" sz="1200" dirty="0"/>
          </a:p>
          <a:p>
            <a:pPr>
              <a:buFont typeface="Arial" pitchFamily="34" charset="0"/>
              <a:buChar char="•"/>
            </a:pPr>
            <a:r>
              <a:rPr lang="en-US" altLang="ko-KR" sz="1200" dirty="0" smtClean="0"/>
              <a:t> </a:t>
            </a:r>
            <a:r>
              <a:rPr lang="ko-KR" altLang="en-US" sz="1200" dirty="0" err="1" smtClean="0"/>
              <a:t>대표저역서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아름다움의 권력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소울메이트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광고심리학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커뮤니케이션북스</a:t>
            </a:r>
            <a:endParaRPr lang="en-US" altLang="ko-KR" sz="1200" dirty="0" smtClean="0"/>
          </a:p>
          <a:p>
            <a:r>
              <a:rPr lang="en-US" altLang="ko-KR" sz="1200" dirty="0" smtClean="0"/>
              <a:t>  -</a:t>
            </a:r>
            <a:r>
              <a:rPr lang="ko-KR" altLang="en-US" sz="1200" dirty="0" smtClean="0"/>
              <a:t>한국인의 미디어와 </a:t>
            </a:r>
            <a:r>
              <a:rPr lang="ko-KR" altLang="en-US" sz="1200" dirty="0" err="1" smtClean="0"/>
              <a:t>소비트렌드</a:t>
            </a:r>
            <a:r>
              <a:rPr lang="en-US" altLang="ko-KR" sz="1200" dirty="0" smtClean="0"/>
              <a:t>. </a:t>
            </a:r>
            <a:r>
              <a:rPr lang="ko-KR" altLang="en-US" sz="1200" dirty="0" err="1" smtClean="0"/>
              <a:t>커뮤니케이션북스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200" dirty="0" smtClean="0"/>
              <a:t> 대표논문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내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외적 자기개념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행복조건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사회비교와 </a:t>
            </a:r>
            <a:r>
              <a:rPr lang="ko-KR" altLang="en-US" sz="1200" dirty="0" err="1" smtClean="0"/>
              <a:t>자기존중감의</a:t>
            </a:r>
            <a:r>
              <a:rPr lang="ko-KR" altLang="en-US" sz="1200" dirty="0" smtClean="0"/>
              <a:t> 관계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초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중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대학생 비교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>      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사회문제</a:t>
            </a:r>
            <a:r>
              <a:rPr lang="en-US" altLang="ko-KR" sz="1200" dirty="0" smtClean="0"/>
              <a:t>』,</a:t>
            </a:r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자기해석과 </a:t>
            </a:r>
            <a:r>
              <a:rPr lang="ko-KR" altLang="en-US" sz="1200" dirty="0" err="1" smtClean="0"/>
              <a:t>제품혁시선에</a:t>
            </a:r>
            <a:r>
              <a:rPr lang="ko-KR" altLang="en-US" sz="1200" dirty="0" smtClean="0"/>
              <a:t> 따른 구매의도 및 구매만족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탐색재와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경험재를</a:t>
            </a:r>
            <a:r>
              <a:rPr lang="ko-KR" altLang="en-US" sz="1200" dirty="0" smtClean="0"/>
              <a:t> 대상으로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>      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소비자광고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남성의 </a:t>
            </a:r>
            <a:r>
              <a:rPr lang="ko-KR" altLang="en-US" sz="1200" dirty="0" err="1" smtClean="0"/>
              <a:t>외모가꾸기</a:t>
            </a:r>
            <a:r>
              <a:rPr lang="ko-KR" altLang="en-US" sz="1200" dirty="0" smtClean="0"/>
              <a:t> 행동에 관한 탐색적 연구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동기</a:t>
            </a:r>
            <a:r>
              <a:rPr lang="en-US" altLang="ko-KR" sz="1200" dirty="0" smtClean="0"/>
              <a:t>,</a:t>
            </a:r>
            <a:r>
              <a:rPr lang="ko-KR" altLang="en-US" sz="1200" dirty="0" err="1" smtClean="0"/>
              <a:t>성역할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외모관심도를 중심으로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소비문화연구</a:t>
            </a:r>
            <a:endParaRPr lang="en-US" altLang="ko-KR" sz="1200" dirty="0" smtClean="0"/>
          </a:p>
          <a:p>
            <a:r>
              <a:rPr lang="ko-KR" altLang="en-US" sz="1200" dirty="0" smtClean="0"/>
              <a:t> 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얼굴의 아름다움 지각요인에 관한 연구</a:t>
            </a:r>
            <a:r>
              <a:rPr lang="en-US" altLang="ko-KR" sz="1200" dirty="0" smtClean="0"/>
              <a:t>: 20</a:t>
            </a:r>
            <a:r>
              <a:rPr lang="ko-KR" altLang="en-US" sz="1200" dirty="0" smtClean="0"/>
              <a:t>대 남녀를 대상으로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한국심리학회지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여성</a:t>
            </a:r>
            <a:endParaRPr lang="ko-K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1701</Words>
  <Application>Microsoft Office PowerPoint</Application>
  <PresentationFormat>화면 슬라이드 쇼(4:3)</PresentationFormat>
  <Paragraphs>497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102</cp:revision>
  <dcterms:created xsi:type="dcterms:W3CDTF">2013-02-13T05:56:00Z</dcterms:created>
  <dcterms:modified xsi:type="dcterms:W3CDTF">2015-02-27T07:41:35Z</dcterms:modified>
</cp:coreProperties>
</file>