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59" r:id="rId9"/>
    <p:sldId id="266" r:id="rId10"/>
    <p:sldId id="267" r:id="rId11"/>
    <p:sldId id="264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0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836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250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2678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082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5276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98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65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503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2164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7600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052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B62A-6B52-4255-A417-7EF47EC10C4F}" type="datetimeFigureOut">
              <a:rPr lang="ko-KR" altLang="en-US" smtClean="0"/>
              <a:t>2016-04-11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23ACA-6FEB-4280-A017-1301530DBE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9286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2016 – 1</a:t>
            </a:r>
            <a:r>
              <a:rPr lang="ko-KR" altLang="en-US" dirty="0"/>
              <a:t>학기</a:t>
            </a:r>
            <a:r>
              <a:rPr lang="en-US" altLang="ko-KR" dirty="0"/>
              <a:t> </a:t>
            </a:r>
            <a:br>
              <a:rPr lang="en-US" altLang="ko-KR" dirty="0"/>
            </a:br>
            <a:r>
              <a:rPr lang="ko-KR" altLang="en-US" dirty="0"/>
              <a:t>전체 총회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4566133"/>
            <a:ext cx="9144000" cy="1655762"/>
          </a:xfrm>
        </p:spPr>
        <p:txBody>
          <a:bodyPr/>
          <a:lstStyle/>
          <a:p>
            <a:r>
              <a:rPr lang="ko-KR" altLang="en-US" dirty="0"/>
              <a:t>실시 날짜 </a:t>
            </a:r>
            <a:r>
              <a:rPr lang="en-US" altLang="ko-KR" dirty="0"/>
              <a:t>: 2016</a:t>
            </a:r>
            <a:r>
              <a:rPr lang="ko-KR" altLang="en-US" dirty="0"/>
              <a:t>년 </a:t>
            </a:r>
            <a:r>
              <a:rPr lang="en-US" altLang="ko-KR" dirty="0"/>
              <a:t>4</a:t>
            </a:r>
            <a:r>
              <a:rPr lang="ko-KR" altLang="en-US" dirty="0"/>
              <a:t>월 </a:t>
            </a:r>
            <a:r>
              <a:rPr lang="en-US" altLang="ko-KR" dirty="0"/>
              <a:t>6</a:t>
            </a:r>
            <a:r>
              <a:rPr lang="ko-KR" altLang="en-US" dirty="0"/>
              <a:t>일</a:t>
            </a:r>
          </a:p>
        </p:txBody>
      </p:sp>
    </p:spTree>
    <p:extLst>
      <p:ext uri="{BB962C8B-B14F-4D97-AF65-F5344CB8AC3E}">
        <p14:creationId xmlns:p14="http://schemas.microsoft.com/office/powerpoint/2010/main" val="224555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7633252" cy="986597"/>
          </a:xfrm>
        </p:spPr>
        <p:txBody>
          <a:bodyPr>
            <a:normAutofit/>
          </a:bodyPr>
          <a:lstStyle/>
          <a:p>
            <a:r>
              <a:rPr lang="en-US" altLang="ko-KR" sz="3600" b="1" dirty="0"/>
              <a:t>2016 -1</a:t>
            </a:r>
            <a:r>
              <a:rPr lang="ko-KR" altLang="en-US" sz="3600" b="1" dirty="0"/>
              <a:t>학기 랩실 회비 </a:t>
            </a:r>
            <a:r>
              <a:rPr lang="ko-KR" altLang="en-US" sz="3600" b="1" dirty="0" err="1"/>
              <a:t>논의사항</a:t>
            </a:r>
            <a:r>
              <a:rPr lang="ko-KR" altLang="en-US" sz="3600" b="1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0574" y="966029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2) </a:t>
            </a:r>
            <a:r>
              <a:rPr lang="ko-KR" altLang="en-US" sz="2400" b="1" dirty="0"/>
              <a:t>랩실 회비 계좌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32891" y="1894069"/>
            <a:ext cx="8988358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2400" dirty="0"/>
              <a:t>대안 </a:t>
            </a:r>
            <a:r>
              <a:rPr lang="en-US" altLang="ko-KR" sz="2400" dirty="0"/>
              <a:t>1. </a:t>
            </a:r>
            <a:r>
              <a:rPr lang="ko-KR" altLang="en-US" sz="2400" dirty="0"/>
              <a:t>계좌이체 시 수수료가 붙지만 </a:t>
            </a:r>
            <a:r>
              <a:rPr lang="ko-KR" altLang="en-US" sz="2400" dirty="0" err="1"/>
              <a:t>신한은행</a:t>
            </a:r>
            <a:r>
              <a:rPr lang="ko-KR" altLang="en-US" sz="2400" dirty="0"/>
              <a:t> 계좌를 사용한다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632891" y="3631652"/>
            <a:ext cx="8988358" cy="9694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대안 </a:t>
            </a:r>
            <a:r>
              <a:rPr lang="en-US" altLang="ko-KR" sz="2400" dirty="0"/>
              <a:t>2. </a:t>
            </a:r>
            <a:r>
              <a:rPr lang="ko-KR" altLang="en-US" sz="2400" dirty="0"/>
              <a:t>랩실 회비 또한 대구은행으로 받는다</a:t>
            </a:r>
            <a:r>
              <a:rPr lang="en-US" altLang="ko-KR" sz="2400" dirty="0"/>
              <a:t>.</a:t>
            </a:r>
          </a:p>
          <a:p>
            <a:endParaRPr lang="en-US" altLang="ko-KR" sz="900" dirty="0"/>
          </a:p>
          <a:p>
            <a:r>
              <a:rPr lang="en-US" altLang="ko-KR" sz="2400" dirty="0"/>
              <a:t>          </a:t>
            </a:r>
            <a:r>
              <a:rPr lang="ko-KR" altLang="en-US" sz="2400" dirty="0"/>
              <a:t>단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랩실회비를</a:t>
            </a:r>
            <a:r>
              <a:rPr lang="en-US" altLang="ko-KR" sz="2400" dirty="0"/>
              <a:t> </a:t>
            </a:r>
            <a:r>
              <a:rPr lang="ko-KR" altLang="en-US" sz="2400" dirty="0"/>
              <a:t>신한은행으로 다시 이체 시킨다</a:t>
            </a:r>
            <a:r>
              <a:rPr lang="en-US" altLang="ko-KR" sz="2400" dirty="0"/>
              <a:t>.</a:t>
            </a:r>
          </a:p>
        </p:txBody>
      </p:sp>
      <p:sp>
        <p:nvSpPr>
          <p:cNvPr id="2" name="오른쪽 화살표 1"/>
          <p:cNvSpPr/>
          <p:nvPr/>
        </p:nvSpPr>
        <p:spPr>
          <a:xfrm>
            <a:off x="2072707" y="5032164"/>
            <a:ext cx="551224" cy="411083"/>
          </a:xfrm>
          <a:prstGeom prst="rightArrow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69703" y="5006873"/>
            <a:ext cx="6955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/>
              <a:t>이 경우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회비 납부 시 확인 문자를 부탁드립니다</a:t>
            </a:r>
            <a:r>
              <a:rPr lang="en-US" altLang="ko-KR" sz="2400" b="1" dirty="0"/>
              <a:t>.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81841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643037"/>
              </p:ext>
            </p:extLst>
          </p:nvPr>
        </p:nvGraphicFramePr>
        <p:xfrm>
          <a:off x="498486" y="1874477"/>
          <a:ext cx="8486489" cy="1571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1578">
                  <a:extLst>
                    <a:ext uri="{9D8B030D-6E8A-4147-A177-3AD203B41FA5}">
                      <a16:colId xmlns:a16="http://schemas.microsoft.com/office/drawing/2014/main" val="2921643038"/>
                    </a:ext>
                  </a:extLst>
                </a:gridCol>
                <a:gridCol w="2372554">
                  <a:extLst>
                    <a:ext uri="{9D8B030D-6E8A-4147-A177-3AD203B41FA5}">
                      <a16:colId xmlns:a16="http://schemas.microsoft.com/office/drawing/2014/main" val="725027032"/>
                    </a:ext>
                  </a:extLst>
                </a:gridCol>
                <a:gridCol w="1336046">
                  <a:extLst>
                    <a:ext uri="{9D8B030D-6E8A-4147-A177-3AD203B41FA5}">
                      <a16:colId xmlns:a16="http://schemas.microsoft.com/office/drawing/2014/main" val="4247475741"/>
                    </a:ext>
                  </a:extLst>
                </a:gridCol>
                <a:gridCol w="878601">
                  <a:extLst>
                    <a:ext uri="{9D8B030D-6E8A-4147-A177-3AD203B41FA5}">
                      <a16:colId xmlns:a16="http://schemas.microsoft.com/office/drawing/2014/main" val="1111554223"/>
                    </a:ext>
                  </a:extLst>
                </a:gridCol>
                <a:gridCol w="1437710">
                  <a:extLst>
                    <a:ext uri="{9D8B030D-6E8A-4147-A177-3AD203B41FA5}">
                      <a16:colId xmlns:a16="http://schemas.microsoft.com/office/drawing/2014/main" val="1852792341"/>
                    </a:ext>
                  </a:extLst>
                </a:gridCol>
              </a:tblGrid>
              <a:tr h="52307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3100" u="none" strike="noStrike" dirty="0">
                          <a:effectLst/>
                        </a:rPr>
                        <a:t>랩실</a:t>
                      </a:r>
                      <a:endParaRPr lang="ko-KR" altLang="en-US" sz="3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기타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988750"/>
                  </a:ext>
                </a:extLst>
              </a:tr>
              <a:tr h="52307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수세미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 dirty="0">
                          <a:effectLst/>
                        </a:rPr>
                        <a:t>3</a:t>
                      </a:r>
                      <a:r>
                        <a:rPr lang="ko-KR" altLang="en-US" sz="1500" u="none" strike="noStrike" dirty="0">
                          <a:effectLst/>
                        </a:rPr>
                        <a:t>개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3860267335"/>
                  </a:ext>
                </a:extLst>
              </a:tr>
              <a:tr h="5249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고무장갑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 dirty="0">
                          <a:effectLst/>
                        </a:rPr>
                        <a:t>3</a:t>
                      </a:r>
                      <a:r>
                        <a:rPr lang="ko-KR" altLang="en-US" sz="1500" u="none" strike="noStrike" dirty="0">
                          <a:effectLst/>
                        </a:rPr>
                        <a:t>켤레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205931957"/>
                  </a:ext>
                </a:extLst>
              </a:tr>
            </a:tbl>
          </a:graphicData>
        </a:graphic>
      </p:graphicFrame>
      <p:sp>
        <p:nvSpPr>
          <p:cNvPr id="7" name="제목 1"/>
          <p:cNvSpPr>
            <a:spLocks noGrp="1"/>
          </p:cNvSpPr>
          <p:nvPr>
            <p:ph type="title"/>
          </p:nvPr>
        </p:nvSpPr>
        <p:spPr>
          <a:xfrm>
            <a:off x="-1" y="0"/>
            <a:ext cx="11396871" cy="1344390"/>
          </a:xfrm>
        </p:spPr>
        <p:txBody>
          <a:bodyPr>
            <a:noAutofit/>
          </a:bodyPr>
          <a:lstStyle/>
          <a:p>
            <a:r>
              <a:rPr lang="en-US" altLang="ko-KR" sz="3600" b="1" dirty="0"/>
              <a:t>2015 </a:t>
            </a:r>
            <a:r>
              <a:rPr lang="ko-KR" altLang="en-US" sz="3600" b="1" dirty="0"/>
              <a:t>전년도 잉여 기자재 및 다과 및</a:t>
            </a:r>
            <a:br>
              <a:rPr lang="en-US" altLang="ko-KR" sz="3600" b="1" dirty="0"/>
            </a:br>
            <a:r>
              <a:rPr lang="en-US" altLang="ko-KR" sz="3600" b="1" dirty="0"/>
              <a:t>2016 -1</a:t>
            </a:r>
            <a:r>
              <a:rPr lang="ko-KR" altLang="en-US" sz="3600" b="1" dirty="0"/>
              <a:t>학기 잉여 기자재 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410060"/>
              </p:ext>
            </p:extLst>
          </p:nvPr>
        </p:nvGraphicFramePr>
        <p:xfrm>
          <a:off x="498485" y="4292999"/>
          <a:ext cx="8486489" cy="1571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1578">
                  <a:extLst>
                    <a:ext uri="{9D8B030D-6E8A-4147-A177-3AD203B41FA5}">
                      <a16:colId xmlns:a16="http://schemas.microsoft.com/office/drawing/2014/main" val="2921643038"/>
                    </a:ext>
                  </a:extLst>
                </a:gridCol>
                <a:gridCol w="2372554">
                  <a:extLst>
                    <a:ext uri="{9D8B030D-6E8A-4147-A177-3AD203B41FA5}">
                      <a16:colId xmlns:a16="http://schemas.microsoft.com/office/drawing/2014/main" val="725027032"/>
                    </a:ext>
                  </a:extLst>
                </a:gridCol>
                <a:gridCol w="1336046">
                  <a:extLst>
                    <a:ext uri="{9D8B030D-6E8A-4147-A177-3AD203B41FA5}">
                      <a16:colId xmlns:a16="http://schemas.microsoft.com/office/drawing/2014/main" val="4247475741"/>
                    </a:ext>
                  </a:extLst>
                </a:gridCol>
                <a:gridCol w="878601">
                  <a:extLst>
                    <a:ext uri="{9D8B030D-6E8A-4147-A177-3AD203B41FA5}">
                      <a16:colId xmlns:a16="http://schemas.microsoft.com/office/drawing/2014/main" val="1111554223"/>
                    </a:ext>
                  </a:extLst>
                </a:gridCol>
                <a:gridCol w="1437710">
                  <a:extLst>
                    <a:ext uri="{9D8B030D-6E8A-4147-A177-3AD203B41FA5}">
                      <a16:colId xmlns:a16="http://schemas.microsoft.com/office/drawing/2014/main" val="1852792341"/>
                    </a:ext>
                  </a:extLst>
                </a:gridCol>
              </a:tblGrid>
              <a:tr h="52307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3100" u="none" strike="noStrike" dirty="0">
                          <a:effectLst/>
                        </a:rPr>
                        <a:t>랩실</a:t>
                      </a:r>
                      <a:endParaRPr lang="ko-KR" altLang="en-US" sz="3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기타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988750"/>
                  </a:ext>
                </a:extLst>
              </a:tr>
              <a:tr h="52307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수세미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ko-KR" alt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개</a:t>
                      </a:r>
                      <a:endParaRPr lang="ko-KR" alt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267335"/>
                  </a:ext>
                </a:extLst>
              </a:tr>
              <a:tr h="5249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고무장갑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 dirty="0">
                          <a:effectLst/>
                        </a:rPr>
                        <a:t>3</a:t>
                      </a:r>
                      <a:r>
                        <a:rPr lang="ko-KR" altLang="en-US" sz="1500" u="none" strike="noStrike" dirty="0">
                          <a:effectLst/>
                        </a:rPr>
                        <a:t>켤레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205931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535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6798365" cy="986597"/>
          </a:xfrm>
        </p:spPr>
        <p:txBody>
          <a:bodyPr>
            <a:normAutofit/>
          </a:bodyPr>
          <a:lstStyle/>
          <a:p>
            <a:r>
              <a:rPr lang="en-US" altLang="ko-KR" sz="3600" b="1" dirty="0"/>
              <a:t>2016 -1</a:t>
            </a:r>
            <a:r>
              <a:rPr lang="ko-KR" altLang="en-US" sz="3600" b="1" dirty="0"/>
              <a:t>학기 전체 회비 </a:t>
            </a:r>
            <a:r>
              <a:rPr lang="ko-KR" altLang="en-US" sz="3600" b="1" dirty="0" err="1"/>
              <a:t>예산서</a:t>
            </a:r>
            <a:endParaRPr lang="ko-KR" altLang="en-US" sz="3600" b="1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450694"/>
              </p:ext>
            </p:extLst>
          </p:nvPr>
        </p:nvGraphicFramePr>
        <p:xfrm>
          <a:off x="357808" y="986597"/>
          <a:ext cx="11648661" cy="5427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0279">
                  <a:extLst>
                    <a:ext uri="{9D8B030D-6E8A-4147-A177-3AD203B41FA5}">
                      <a16:colId xmlns:a16="http://schemas.microsoft.com/office/drawing/2014/main" val="329160812"/>
                    </a:ext>
                  </a:extLst>
                </a:gridCol>
                <a:gridCol w="7374088">
                  <a:extLst>
                    <a:ext uri="{9D8B030D-6E8A-4147-A177-3AD203B41FA5}">
                      <a16:colId xmlns:a16="http://schemas.microsoft.com/office/drawing/2014/main" val="3665735803"/>
                    </a:ext>
                  </a:extLst>
                </a:gridCol>
                <a:gridCol w="1054294">
                  <a:extLst>
                    <a:ext uri="{9D8B030D-6E8A-4147-A177-3AD203B41FA5}">
                      <a16:colId xmlns:a16="http://schemas.microsoft.com/office/drawing/2014/main" val="347285753"/>
                    </a:ext>
                  </a:extLst>
                </a:gridCol>
              </a:tblGrid>
              <a:tr h="27860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2015 </a:t>
                      </a:r>
                      <a:r>
                        <a:rPr lang="ko-KR" altLang="en-US" sz="1400" u="none" strike="noStrike" dirty="0">
                          <a:effectLst/>
                        </a:rPr>
                        <a:t>전년도 잔액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400" u="none" strike="noStrike" dirty="0">
                          <a:effectLst/>
                        </a:rPr>
                        <a:t>104,500+80,000(2015</a:t>
                      </a:r>
                      <a:r>
                        <a:rPr lang="ko-KR" altLang="en-US" sz="1400" u="none" strike="noStrike" dirty="0">
                          <a:effectLst/>
                        </a:rPr>
                        <a:t>도 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전체회비</a:t>
                      </a:r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미납금액</a:t>
                      </a:r>
                      <a:r>
                        <a:rPr lang="en-US" altLang="ko-KR" sz="1400" u="none" strike="noStrike" dirty="0">
                          <a:effectLst/>
                        </a:rPr>
                        <a:t>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184,500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2982337011"/>
                  </a:ext>
                </a:extLst>
              </a:tr>
              <a:tr h="278609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다과비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생수 </a:t>
                      </a:r>
                      <a:r>
                        <a:rPr lang="en-US" altLang="ko-KR" sz="1400" u="none" strike="noStrike" dirty="0">
                          <a:effectLst/>
                        </a:rPr>
                        <a:t>500*40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9,900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998506882"/>
                  </a:ext>
                </a:extLst>
              </a:tr>
              <a:tr h="278609">
                <a:tc vMerge="1">
                  <a:txBody>
                    <a:bodyPr/>
                    <a:lstStyle/>
                    <a:p>
                      <a:pPr algn="l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다과 </a:t>
                      </a:r>
                      <a:r>
                        <a:rPr lang="en-US" altLang="ko-KR" sz="1400" u="none" strike="noStrike" dirty="0">
                          <a:effectLst/>
                        </a:rPr>
                        <a:t>(</a:t>
                      </a:r>
                      <a:r>
                        <a:rPr lang="ko-KR" altLang="en-US" sz="1400" u="none" strike="noStrike" dirty="0">
                          <a:effectLst/>
                        </a:rPr>
                        <a:t>전년도 사용된 요금의 평균</a:t>
                      </a:r>
                      <a:r>
                        <a:rPr lang="en-US" altLang="ko-KR" sz="1400" u="none" strike="noStrike" dirty="0">
                          <a:effectLst/>
                        </a:rPr>
                        <a:t>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42,520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4083892664"/>
                  </a:ext>
                </a:extLst>
              </a:tr>
              <a:tr h="278609">
                <a:tc vMerge="1">
                  <a:txBody>
                    <a:bodyPr/>
                    <a:lstStyle/>
                    <a:p>
                      <a:pPr algn="l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교수님 카스텔라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26,800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2553125123"/>
                  </a:ext>
                </a:extLst>
              </a:tr>
              <a:tr h="278609">
                <a:tc vMerge="1">
                  <a:txBody>
                    <a:bodyPr/>
                    <a:lstStyle/>
                    <a:p>
                      <a:pPr algn="l" fontAlgn="ctr"/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음료 </a:t>
                      </a:r>
                      <a:r>
                        <a:rPr lang="en-US" altLang="ko-KR" sz="1400" u="none" strike="noStrike">
                          <a:effectLst/>
                        </a:rPr>
                        <a:t>(1.5</a:t>
                      </a:r>
                      <a:r>
                        <a:rPr lang="en-US" sz="1400" u="none" strike="noStrike">
                          <a:effectLst/>
                        </a:rPr>
                        <a:t>L*6)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15,900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3991739637"/>
                  </a:ext>
                </a:extLst>
              </a:tr>
              <a:tr h="54792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프로포절</a:t>
                      </a:r>
                      <a:r>
                        <a:rPr lang="ko-KR" altLang="en-US" sz="1400" u="none" strike="noStrike" dirty="0">
                          <a:effectLst/>
                        </a:rPr>
                        <a:t> 총 예상 금액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400" u="none" strike="noStrike" dirty="0">
                          <a:effectLst/>
                        </a:rPr>
                        <a:t>102,520\(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프로포절</a:t>
                      </a:r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r>
                        <a:rPr lang="en-US" altLang="ko-KR" sz="1400" u="none" strike="noStrike" dirty="0">
                          <a:effectLst/>
                        </a:rPr>
                        <a:t>1</a:t>
                      </a:r>
                      <a:r>
                        <a:rPr lang="ko-KR" altLang="en-US" sz="1400" u="none" strike="noStrike" dirty="0">
                          <a:effectLst/>
                        </a:rPr>
                        <a:t>회분</a:t>
                      </a:r>
                      <a:r>
                        <a:rPr lang="en-US" altLang="ko-KR" sz="1400" u="none" strike="noStrike" dirty="0">
                          <a:effectLst/>
                        </a:rPr>
                        <a:t>)*3(3</a:t>
                      </a:r>
                      <a:r>
                        <a:rPr lang="ko-KR" altLang="en-US" sz="1400" u="none" strike="noStrike" dirty="0">
                          <a:effectLst/>
                        </a:rPr>
                        <a:t>월 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예비논문</a:t>
                      </a:r>
                      <a:r>
                        <a:rPr lang="en-US" altLang="ko-KR" sz="1400" u="none" strike="noStrike" dirty="0">
                          <a:effectLst/>
                        </a:rPr>
                        <a:t>, 5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월예정</a:t>
                      </a:r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논문계획서</a:t>
                      </a:r>
                      <a:r>
                        <a:rPr lang="en-US" altLang="ko-KR" sz="1400" u="none" strike="noStrike" dirty="0">
                          <a:effectLst/>
                        </a:rPr>
                        <a:t>, 5</a:t>
                      </a:r>
                      <a:r>
                        <a:rPr lang="ko-KR" altLang="en-US" sz="1400" u="none" strike="noStrike" dirty="0">
                          <a:effectLst/>
                        </a:rPr>
                        <a:t>월 이후 예정 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본논문</a:t>
                      </a:r>
                      <a:r>
                        <a:rPr lang="en-US" altLang="ko-KR" sz="1400" u="none" strike="noStrike" dirty="0">
                          <a:effectLst/>
                        </a:rPr>
                        <a:t>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285,360 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3401430590"/>
                  </a:ext>
                </a:extLst>
              </a:tr>
              <a:tr h="27860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스승의 날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카네이션 </a:t>
                      </a:r>
                      <a:r>
                        <a:rPr lang="en-US" altLang="ko-KR" sz="1400" u="none" strike="noStrike" dirty="0">
                          <a:effectLst/>
                        </a:rPr>
                        <a:t>(6,900\*8)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55,200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1166202310"/>
                  </a:ext>
                </a:extLst>
              </a:tr>
              <a:tr h="278609">
                <a:tc>
                  <a:txBody>
                    <a:bodyPr/>
                    <a:lstStyle/>
                    <a:p>
                      <a:pPr algn="ctr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케이크 </a:t>
                      </a:r>
                      <a:r>
                        <a:rPr lang="en-US" altLang="ko-KR" sz="1400" u="none" strike="noStrike" dirty="0">
                          <a:effectLst/>
                        </a:rPr>
                        <a:t>(</a:t>
                      </a:r>
                      <a:r>
                        <a:rPr lang="ko-KR" altLang="en-US" sz="1400" u="none" strike="noStrike" dirty="0">
                          <a:effectLst/>
                        </a:rPr>
                        <a:t>전년도 사용된 요금</a:t>
                      </a:r>
                      <a:r>
                        <a:rPr lang="en-US" altLang="ko-KR" sz="1400" u="none" strike="noStrike" dirty="0">
                          <a:effectLst/>
                        </a:rPr>
                        <a:t>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34,000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1027266762"/>
                  </a:ext>
                </a:extLst>
              </a:tr>
              <a:tr h="278609">
                <a:tc>
                  <a:txBody>
                    <a:bodyPr/>
                    <a:lstStyle/>
                    <a:p>
                      <a:pPr algn="ctr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선물 </a:t>
                      </a:r>
                      <a:r>
                        <a:rPr lang="en-US" altLang="ko-KR" sz="1400" u="none" strike="noStrike">
                          <a:effectLst/>
                        </a:rPr>
                        <a:t>( 30,000*4)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120,000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1882589556"/>
                  </a:ext>
                </a:extLst>
              </a:tr>
              <a:tr h="278609">
                <a:tc>
                  <a:txBody>
                    <a:bodyPr/>
                    <a:lstStyle/>
                    <a:p>
                      <a:pPr algn="ctr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선물 지원비 </a:t>
                      </a:r>
                      <a:r>
                        <a:rPr lang="en-US" altLang="ko-KR" sz="1400" u="none" strike="noStrike" dirty="0">
                          <a:effectLst/>
                        </a:rPr>
                        <a:t>(30,000*4)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120,000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3761886369"/>
                  </a:ext>
                </a:extLst>
              </a:tr>
              <a:tr h="278609">
                <a:tc>
                  <a:txBody>
                    <a:bodyPr/>
                    <a:lstStyle/>
                    <a:p>
                      <a:pPr algn="ctr" fontAlgn="ctr"/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다과 </a:t>
                      </a:r>
                      <a:r>
                        <a:rPr lang="en-US" altLang="ko-KR" sz="1400" u="none" strike="noStrike" dirty="0">
                          <a:effectLst/>
                        </a:rPr>
                        <a:t>(</a:t>
                      </a:r>
                      <a:r>
                        <a:rPr lang="ko-KR" altLang="en-US" sz="1400" u="none" strike="noStrike" dirty="0">
                          <a:effectLst/>
                        </a:rPr>
                        <a:t>작년도 비용과 재작년도 비용의 평균</a:t>
                      </a:r>
                      <a:r>
                        <a:rPr lang="en-US" altLang="ko-KR" sz="1400" u="none" strike="noStrike" dirty="0">
                          <a:effectLst/>
                        </a:rPr>
                        <a:t>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42,520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208371761"/>
                  </a:ext>
                </a:extLst>
              </a:tr>
              <a:tr h="278609">
                <a:tc>
                  <a:txBody>
                    <a:bodyPr/>
                    <a:lstStyle/>
                    <a:p>
                      <a:pPr algn="ctr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끈</a:t>
                      </a:r>
                      <a:r>
                        <a:rPr lang="en-US" altLang="ko-KR" sz="1400" u="none" strike="noStrike" dirty="0">
                          <a:effectLst/>
                        </a:rPr>
                        <a:t>, </a:t>
                      </a:r>
                      <a:r>
                        <a:rPr lang="ko-KR" altLang="en-US" sz="1400" u="none" strike="noStrike" dirty="0">
                          <a:effectLst/>
                        </a:rPr>
                        <a:t>색지 </a:t>
                      </a:r>
                      <a:r>
                        <a:rPr lang="en-US" altLang="ko-KR" sz="1400" u="none" strike="noStrike" dirty="0">
                          <a:effectLst/>
                        </a:rPr>
                        <a:t>(</a:t>
                      </a:r>
                      <a:r>
                        <a:rPr lang="ko-KR" altLang="en-US" sz="1400" u="none" strike="noStrike" dirty="0">
                          <a:effectLst/>
                        </a:rPr>
                        <a:t>전년도 사용된 요금</a:t>
                      </a:r>
                      <a:r>
                        <a:rPr lang="en-US" altLang="ko-KR" sz="1400" u="none" strike="noStrike" dirty="0">
                          <a:effectLst/>
                        </a:rPr>
                        <a:t>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5,600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2606677405"/>
                  </a:ext>
                </a:extLst>
              </a:tr>
              <a:tr h="278609">
                <a:tc>
                  <a:txBody>
                    <a:bodyPr/>
                    <a:lstStyle/>
                    <a:p>
                      <a:pPr algn="ctr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젓가락 </a:t>
                      </a:r>
                      <a:r>
                        <a:rPr lang="en-US" altLang="ko-KR" sz="1400" u="none" strike="noStrike">
                          <a:effectLst/>
                        </a:rPr>
                        <a:t>(</a:t>
                      </a:r>
                      <a:r>
                        <a:rPr lang="ko-KR" altLang="en-US" sz="1400" u="none" strike="noStrike">
                          <a:effectLst/>
                        </a:rPr>
                        <a:t>전년도 사용된 요금</a:t>
                      </a:r>
                      <a:r>
                        <a:rPr lang="en-US" altLang="ko-KR" sz="1400" u="none" strike="noStrike">
                          <a:effectLst/>
                        </a:rPr>
                        <a:t>)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1,200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40941516"/>
                  </a:ext>
                </a:extLst>
              </a:tr>
              <a:tr h="29982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스승의 날 총 예상 금액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378,520 </a:t>
                      </a:r>
                      <a:endParaRPr lang="en-US" altLang="ko-KR" sz="14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4180650552"/>
                  </a:ext>
                </a:extLst>
              </a:tr>
              <a:tr h="29982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예비비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화환 </a:t>
                      </a:r>
                      <a:r>
                        <a:rPr lang="en-US" altLang="ko-KR" sz="1400" u="none" strike="noStrike" dirty="0">
                          <a:effectLst/>
                        </a:rPr>
                        <a:t>1</a:t>
                      </a:r>
                      <a:r>
                        <a:rPr lang="ko-KR" altLang="en-US" sz="1400" u="none" strike="noStrike" dirty="0">
                          <a:effectLst/>
                        </a:rPr>
                        <a:t>회 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비축분</a:t>
                      </a:r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r>
                        <a:rPr lang="en-US" altLang="ko-KR" sz="1400" u="none" strike="noStrike" dirty="0">
                          <a:effectLst/>
                        </a:rPr>
                        <a:t>120,000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120,000 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3330881293"/>
                  </a:ext>
                </a:extLst>
              </a:tr>
              <a:tr h="547923">
                <a:tc>
                  <a:txBody>
                    <a:bodyPr/>
                    <a:lstStyle/>
                    <a:p>
                      <a:pPr algn="ctr" fontAlgn="ctr"/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랩실 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상환금액</a:t>
                      </a:r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r>
                        <a:rPr lang="en-US" altLang="ko-KR" sz="1400" u="none" strike="noStrike" dirty="0">
                          <a:effectLst/>
                        </a:rPr>
                        <a:t>( </a:t>
                      </a:r>
                      <a:r>
                        <a:rPr lang="ko-KR" altLang="en-US" sz="1400" u="none" strike="noStrike" dirty="0">
                          <a:effectLst/>
                        </a:rPr>
                        <a:t>추가 화환 </a:t>
                      </a:r>
                      <a:r>
                        <a:rPr lang="en-US" altLang="ko-KR" sz="1400" u="none" strike="noStrike" dirty="0">
                          <a:effectLst/>
                        </a:rPr>
                        <a:t>1</a:t>
                      </a:r>
                      <a:r>
                        <a:rPr lang="ko-KR" altLang="en-US" sz="1400" u="none" strike="noStrike" dirty="0">
                          <a:effectLst/>
                        </a:rPr>
                        <a:t>회분 </a:t>
                      </a:r>
                      <a:r>
                        <a:rPr lang="en-US" altLang="ko-KR" sz="1400" u="none" strike="noStrike" dirty="0">
                          <a:effectLst/>
                        </a:rPr>
                        <a:t>120,500 + 2015</a:t>
                      </a:r>
                      <a:r>
                        <a:rPr lang="ko-KR" altLang="en-US" sz="1400" u="none" strike="noStrike" dirty="0">
                          <a:effectLst/>
                        </a:rPr>
                        <a:t>년 </a:t>
                      </a:r>
                      <a:r>
                        <a:rPr lang="en-US" altLang="ko-KR" sz="1400" u="none" strike="noStrike" dirty="0">
                          <a:effectLst/>
                        </a:rPr>
                        <a:t>2</a:t>
                      </a:r>
                      <a:r>
                        <a:rPr lang="ko-KR" altLang="en-US" sz="1400" u="none" strike="noStrike" dirty="0">
                          <a:effectLst/>
                        </a:rPr>
                        <a:t>학기에 사용된 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다과비용</a:t>
                      </a:r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r>
                        <a:rPr lang="en-US" altLang="ko-KR" sz="1400" u="none" strike="noStrike" dirty="0">
                          <a:effectLst/>
                        </a:rPr>
                        <a:t>158,650)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279,150 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1546287377"/>
                  </a:ext>
                </a:extLst>
              </a:tr>
              <a:tr h="38865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 dirty="0">
                          <a:effectLst/>
                        </a:rPr>
                        <a:t>1</a:t>
                      </a:r>
                      <a:r>
                        <a:rPr lang="ko-KR" altLang="en-US" sz="1600" u="none" strike="noStrike" dirty="0">
                          <a:effectLst/>
                        </a:rPr>
                        <a:t>학기 전체 회비 예상 금액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800" u="none" strike="noStrike" dirty="0">
                          <a:effectLst/>
                        </a:rPr>
                        <a:t>285,360+378,520+120,000+279,150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800" u="none" strike="noStrike" dirty="0">
                          <a:effectLst/>
                        </a:rPr>
                        <a:t>1,063,030 </a:t>
                      </a:r>
                      <a:endParaRPr lang="en-US" altLang="ko-KR" sz="1800" b="1" i="0" u="none" strike="noStrike" dirty="0">
                        <a:solidFill>
                          <a:srgbClr val="FFFF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2090960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46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6798365" cy="986597"/>
          </a:xfrm>
        </p:spPr>
        <p:txBody>
          <a:bodyPr>
            <a:normAutofit/>
          </a:bodyPr>
          <a:lstStyle/>
          <a:p>
            <a:r>
              <a:rPr lang="en-US" altLang="ko-KR" sz="3600" b="1" dirty="0"/>
              <a:t>2016 -1</a:t>
            </a:r>
            <a:r>
              <a:rPr lang="ko-KR" altLang="en-US" sz="3600" b="1" dirty="0"/>
              <a:t>학기 전체 회비 </a:t>
            </a:r>
            <a:r>
              <a:rPr lang="ko-KR" altLang="en-US" sz="3600" b="1" dirty="0" err="1"/>
              <a:t>예산서</a:t>
            </a:r>
            <a:endParaRPr lang="ko-KR" altLang="en-US" sz="3600" b="1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292714"/>
              </p:ext>
            </p:extLst>
          </p:nvPr>
        </p:nvGraphicFramePr>
        <p:xfrm>
          <a:off x="357808" y="986597"/>
          <a:ext cx="11648661" cy="42215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95751">
                  <a:extLst>
                    <a:ext uri="{9D8B030D-6E8A-4147-A177-3AD203B41FA5}">
                      <a16:colId xmlns:a16="http://schemas.microsoft.com/office/drawing/2014/main" val="329160812"/>
                    </a:ext>
                  </a:extLst>
                </a:gridCol>
                <a:gridCol w="5798616">
                  <a:extLst>
                    <a:ext uri="{9D8B030D-6E8A-4147-A177-3AD203B41FA5}">
                      <a16:colId xmlns:a16="http://schemas.microsoft.com/office/drawing/2014/main" val="3665735803"/>
                    </a:ext>
                  </a:extLst>
                </a:gridCol>
                <a:gridCol w="1054294">
                  <a:extLst>
                    <a:ext uri="{9D8B030D-6E8A-4147-A177-3AD203B41FA5}">
                      <a16:colId xmlns:a16="http://schemas.microsoft.com/office/drawing/2014/main" val="347285753"/>
                    </a:ext>
                  </a:extLst>
                </a:gridCol>
              </a:tblGrid>
              <a:tr h="6951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 dirty="0">
                          <a:effectLst/>
                        </a:rPr>
                        <a:t>1</a:t>
                      </a:r>
                      <a:r>
                        <a:rPr lang="ko-KR" altLang="en-US" sz="1600" u="none" strike="noStrike" dirty="0">
                          <a:effectLst/>
                        </a:rPr>
                        <a:t>학기 전체 회비 예상 금액 </a:t>
                      </a: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전년도 </a:t>
                      </a:r>
                      <a:r>
                        <a:rPr lang="ko-KR" altLang="en-US" sz="1600" u="none" strike="noStrike" dirty="0" err="1">
                          <a:effectLst/>
                        </a:rPr>
                        <a:t>이월금액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800" u="none" strike="noStrike" dirty="0">
                          <a:effectLst/>
                        </a:rPr>
                        <a:t>1,063,030 - 184,500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800" u="none" strike="noStrike" dirty="0">
                          <a:effectLst/>
                        </a:rPr>
                        <a:t>878530</a:t>
                      </a:r>
                      <a:endParaRPr lang="en-US" altLang="ko-KR" sz="18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3216879852"/>
                  </a:ext>
                </a:extLst>
              </a:tr>
              <a:tr h="8684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 dirty="0">
                          <a:effectLst/>
                        </a:rPr>
                        <a:t>2016</a:t>
                      </a:r>
                      <a:r>
                        <a:rPr lang="ko-KR" altLang="en-US" sz="1600" u="none" strike="noStrike" dirty="0">
                          <a:effectLst/>
                        </a:rPr>
                        <a:t>년 </a:t>
                      </a:r>
                      <a:r>
                        <a:rPr lang="en-US" altLang="ko-KR" sz="1600" u="none" strike="noStrike" dirty="0">
                          <a:effectLst/>
                        </a:rPr>
                        <a:t>1</a:t>
                      </a:r>
                      <a:r>
                        <a:rPr lang="ko-KR" altLang="en-US" sz="1600" u="none" strike="noStrike" dirty="0">
                          <a:effectLst/>
                        </a:rPr>
                        <a:t>학기 </a:t>
                      </a:r>
                      <a:r>
                        <a:rPr lang="en-US" altLang="ko-KR" sz="1600" u="none" strike="noStrike" dirty="0">
                          <a:effectLst/>
                        </a:rPr>
                        <a:t>1</a:t>
                      </a:r>
                      <a:r>
                        <a:rPr lang="ko-KR" altLang="en-US" sz="1600" u="none" strike="noStrike" dirty="0">
                          <a:effectLst/>
                        </a:rPr>
                        <a:t>인당 전체 회비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800" u="none" strike="noStrike" dirty="0">
                          <a:effectLst/>
                        </a:rPr>
                        <a:t>878,530/62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800" u="none" strike="noStrike" dirty="0">
                          <a:effectLst/>
                        </a:rPr>
                        <a:t>14,170 </a:t>
                      </a:r>
                      <a:endParaRPr lang="en-US" altLang="ko-KR" sz="18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2297370537"/>
                  </a:ext>
                </a:extLst>
              </a:tr>
              <a:tr h="9208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2400" u="none" strike="noStrike" dirty="0">
                          <a:effectLst/>
                        </a:rPr>
                        <a:t>최종 </a:t>
                      </a:r>
                      <a:r>
                        <a:rPr lang="en-US" altLang="ko-KR" sz="2400" u="none" strike="noStrike" dirty="0">
                          <a:effectLst/>
                        </a:rPr>
                        <a:t>2016</a:t>
                      </a:r>
                      <a:r>
                        <a:rPr lang="ko-KR" altLang="en-US" sz="2400" u="none" strike="noStrike" dirty="0">
                          <a:effectLst/>
                        </a:rPr>
                        <a:t>년 </a:t>
                      </a:r>
                      <a:r>
                        <a:rPr lang="en-US" altLang="ko-KR" sz="2400" u="none" strike="noStrike" dirty="0">
                          <a:effectLst/>
                        </a:rPr>
                        <a:t>1</a:t>
                      </a:r>
                      <a:r>
                        <a:rPr lang="ko-KR" altLang="en-US" sz="2400" u="none" strike="noStrike" dirty="0">
                          <a:effectLst/>
                        </a:rPr>
                        <a:t>학기 전체 회비 </a:t>
                      </a:r>
                      <a:endParaRPr lang="ko-KR" altLang="en-US" sz="2400" b="1" i="0" u="none" strike="noStrike" dirty="0">
                        <a:solidFill>
                          <a:srgbClr val="FFFF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2400" u="none" strike="noStrike" dirty="0">
                          <a:effectLst/>
                        </a:rPr>
                        <a:t>15,000 </a:t>
                      </a:r>
                      <a:endParaRPr lang="en-US" altLang="ko-KR" sz="2400" b="1" i="0" u="none" strike="noStrike" dirty="0">
                        <a:solidFill>
                          <a:srgbClr val="FFFF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54540"/>
                  </a:ext>
                </a:extLst>
              </a:tr>
              <a:tr h="868482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u="none" strike="noStrike" dirty="0">
                          <a:effectLst/>
                        </a:rPr>
                        <a:t>최종 전체 회비 잔여 금액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전체 회비 </a:t>
                      </a:r>
                      <a:r>
                        <a:rPr lang="en-US" altLang="ko-KR" sz="1400" u="none" strike="noStrike" dirty="0">
                          <a:effectLst/>
                        </a:rPr>
                        <a:t>- </a:t>
                      </a:r>
                      <a:r>
                        <a:rPr lang="ko-KR" altLang="en-US" sz="1400" u="none" strike="noStrike" dirty="0">
                          <a:effectLst/>
                        </a:rPr>
                        <a:t>예상 지출내역 </a:t>
                      </a:r>
                      <a:r>
                        <a:rPr lang="en-US" altLang="ko-KR" sz="1800" u="none" strike="noStrike" dirty="0">
                          <a:effectLst/>
                        </a:rPr>
                        <a:t>(930,000-878530)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u="none" strike="noStrike" dirty="0">
                          <a:effectLst/>
                        </a:rPr>
                        <a:t>51470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extLst>
                  <a:ext uri="{0D108BD9-81ED-4DB2-BD59-A6C34878D82A}">
                    <a16:rowId xmlns:a16="http://schemas.microsoft.com/office/drawing/2014/main" val="2724805066"/>
                  </a:ext>
                </a:extLst>
              </a:tr>
              <a:tr h="868482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u="none" strike="noStrike">
                          <a:effectLst/>
                        </a:rPr>
                        <a:t>　</a:t>
                      </a:r>
                      <a:endParaRPr lang="ko-KR" altLang="en-US" sz="20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ko-KR" altLang="en-US" sz="1200" u="none" strike="noStrike" dirty="0">
                          <a:effectLst/>
                        </a:rPr>
                        <a:t>잔여 금액은 </a:t>
                      </a:r>
                      <a:r>
                        <a:rPr lang="en-US" altLang="ko-KR" sz="1200" u="none" strike="noStrike" dirty="0">
                          <a:effectLst/>
                        </a:rPr>
                        <a:t>2016</a:t>
                      </a:r>
                      <a:r>
                        <a:rPr lang="ko-KR" altLang="en-US" sz="1200" u="none" strike="noStrike" dirty="0">
                          <a:effectLst/>
                        </a:rPr>
                        <a:t>년 </a:t>
                      </a:r>
                      <a:r>
                        <a:rPr lang="en-US" altLang="ko-KR" sz="1200" u="none" strike="noStrike" dirty="0">
                          <a:effectLst/>
                        </a:rPr>
                        <a:t>2</a:t>
                      </a:r>
                      <a:r>
                        <a:rPr lang="ko-KR" altLang="en-US" sz="1200" u="none" strike="noStrike" dirty="0">
                          <a:effectLst/>
                        </a:rPr>
                        <a:t>학기 전체 회비로 이월할 예정</a:t>
                      </a:r>
                      <a:endParaRPr lang="ko-KR" alt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199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4454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7765774" cy="986597"/>
          </a:xfrm>
        </p:spPr>
        <p:txBody>
          <a:bodyPr>
            <a:normAutofit/>
          </a:bodyPr>
          <a:lstStyle/>
          <a:p>
            <a:r>
              <a:rPr lang="en-US" altLang="ko-KR" sz="3600" b="1" dirty="0"/>
              <a:t>2015 </a:t>
            </a:r>
            <a:r>
              <a:rPr lang="ko-KR" altLang="en-US" sz="3600" b="1" dirty="0"/>
              <a:t>전년도 잉여 기자재 및 다과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054903"/>
              </p:ext>
            </p:extLst>
          </p:nvPr>
        </p:nvGraphicFramePr>
        <p:xfrm>
          <a:off x="1109310" y="1104429"/>
          <a:ext cx="4562141" cy="2804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6528">
                  <a:extLst>
                    <a:ext uri="{9D8B030D-6E8A-4147-A177-3AD203B41FA5}">
                      <a16:colId xmlns:a16="http://schemas.microsoft.com/office/drawing/2014/main" val="1687781189"/>
                    </a:ext>
                  </a:extLst>
                </a:gridCol>
                <a:gridCol w="1676959">
                  <a:extLst>
                    <a:ext uri="{9D8B030D-6E8A-4147-A177-3AD203B41FA5}">
                      <a16:colId xmlns:a16="http://schemas.microsoft.com/office/drawing/2014/main" val="424692216"/>
                    </a:ext>
                  </a:extLst>
                </a:gridCol>
                <a:gridCol w="1088654">
                  <a:extLst>
                    <a:ext uri="{9D8B030D-6E8A-4147-A177-3AD203B41FA5}">
                      <a16:colId xmlns:a16="http://schemas.microsoft.com/office/drawing/2014/main" val="2964982696"/>
                    </a:ext>
                  </a:extLst>
                </a:gridCol>
              </a:tblGrid>
              <a:tr h="2804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음료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825289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1.5L </a:t>
                      </a:r>
                      <a:r>
                        <a:rPr lang="ko-KR" altLang="en-US" sz="1500" u="none" strike="noStrike" dirty="0">
                          <a:effectLst/>
                        </a:rPr>
                        <a:t>음료수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5</a:t>
                      </a:r>
                      <a:r>
                        <a:rPr lang="ko-KR" altLang="en-US" sz="1500" u="none" strike="noStrike">
                          <a:effectLst/>
                        </a:rPr>
                        <a:t>병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3441390187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견과류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>
                          <a:effectLst/>
                        </a:rPr>
                        <a:t>　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25</a:t>
                      </a:r>
                      <a:r>
                        <a:rPr lang="ko-KR" altLang="en-US" sz="1500" u="none" strike="noStrike">
                          <a:effectLst/>
                        </a:rPr>
                        <a:t>봉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2999526506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 err="1">
                          <a:effectLst/>
                        </a:rPr>
                        <a:t>썬키스트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5</a:t>
                      </a:r>
                      <a:r>
                        <a:rPr lang="ko-KR" altLang="en-US" sz="1500" u="none" strike="noStrike">
                          <a:effectLst/>
                        </a:rPr>
                        <a:t>병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3298624175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 err="1">
                          <a:effectLst/>
                        </a:rPr>
                        <a:t>미닛메이드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>
                          <a:effectLst/>
                        </a:rPr>
                        <a:t>　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7</a:t>
                      </a:r>
                      <a:r>
                        <a:rPr lang="ko-KR" altLang="en-US" sz="1500" u="none" strike="noStrike">
                          <a:effectLst/>
                        </a:rPr>
                        <a:t>병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3460372163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자연은 오렌지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>
                          <a:effectLst/>
                        </a:rPr>
                        <a:t>　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1</a:t>
                      </a:r>
                      <a:r>
                        <a:rPr lang="ko-KR" altLang="en-US" sz="1500" u="none" strike="noStrike">
                          <a:effectLst/>
                        </a:rPr>
                        <a:t>병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2291806993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500mL </a:t>
                      </a:r>
                      <a:r>
                        <a:rPr lang="ko-KR" altLang="en-US" sz="1500" u="none" strike="noStrike" dirty="0" err="1">
                          <a:effectLst/>
                        </a:rPr>
                        <a:t>삼다수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>
                          <a:effectLst/>
                        </a:rPr>
                        <a:t>　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15</a:t>
                      </a:r>
                      <a:r>
                        <a:rPr lang="ko-KR" altLang="en-US" sz="1500" u="none" strike="noStrike">
                          <a:effectLst/>
                        </a:rPr>
                        <a:t>병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2826666850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 err="1">
                          <a:effectLst/>
                        </a:rPr>
                        <a:t>현미녹차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>
                          <a:effectLst/>
                        </a:rPr>
                        <a:t>　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25</a:t>
                      </a:r>
                      <a:r>
                        <a:rPr lang="ko-KR" altLang="en-US" sz="1500" u="none" strike="noStrike">
                          <a:effectLst/>
                        </a:rPr>
                        <a:t>개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830100094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카누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>
                          <a:effectLst/>
                        </a:rPr>
                        <a:t>　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72</a:t>
                      </a:r>
                      <a:r>
                        <a:rPr lang="ko-KR" altLang="en-US" sz="1500" u="none" strike="noStrike">
                          <a:effectLst/>
                        </a:rPr>
                        <a:t>개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527201138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 err="1">
                          <a:effectLst/>
                        </a:rPr>
                        <a:t>믹스커피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 dirty="0">
                          <a:effectLst/>
                        </a:rPr>
                        <a:t>7</a:t>
                      </a:r>
                      <a:r>
                        <a:rPr lang="ko-KR" altLang="en-US" sz="1500" u="none" strike="noStrike" dirty="0">
                          <a:effectLst/>
                        </a:rPr>
                        <a:t>개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2196185500"/>
                  </a:ext>
                </a:extLst>
              </a:tr>
            </a:tbl>
          </a:graphicData>
        </a:graphic>
      </p:graphicFrame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386238"/>
              </p:ext>
            </p:extLst>
          </p:nvPr>
        </p:nvGraphicFramePr>
        <p:xfrm>
          <a:off x="5966792" y="1104429"/>
          <a:ext cx="4562141" cy="1137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6528">
                  <a:extLst>
                    <a:ext uri="{9D8B030D-6E8A-4147-A177-3AD203B41FA5}">
                      <a16:colId xmlns:a16="http://schemas.microsoft.com/office/drawing/2014/main" val="753339113"/>
                    </a:ext>
                  </a:extLst>
                </a:gridCol>
                <a:gridCol w="1011671">
                  <a:extLst>
                    <a:ext uri="{9D8B030D-6E8A-4147-A177-3AD203B41FA5}">
                      <a16:colId xmlns:a16="http://schemas.microsoft.com/office/drawing/2014/main" val="1901213515"/>
                    </a:ext>
                  </a:extLst>
                </a:gridCol>
                <a:gridCol w="665288">
                  <a:extLst>
                    <a:ext uri="{9D8B030D-6E8A-4147-A177-3AD203B41FA5}">
                      <a16:colId xmlns:a16="http://schemas.microsoft.com/office/drawing/2014/main" val="3011432000"/>
                    </a:ext>
                  </a:extLst>
                </a:gridCol>
                <a:gridCol w="1088654">
                  <a:extLst>
                    <a:ext uri="{9D8B030D-6E8A-4147-A177-3AD203B41FA5}">
                      <a16:colId xmlns:a16="http://schemas.microsoft.com/office/drawing/2014/main" val="3726701554"/>
                    </a:ext>
                  </a:extLst>
                </a:gridCol>
              </a:tblGrid>
              <a:tr h="37869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기타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820491"/>
                  </a:ext>
                </a:extLst>
              </a:tr>
              <a:tr h="37869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포크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 dirty="0">
                          <a:effectLst/>
                        </a:rPr>
                        <a:t>4</a:t>
                      </a:r>
                      <a:r>
                        <a:rPr lang="ko-KR" altLang="en-US" sz="1500" u="none" strike="noStrike" dirty="0">
                          <a:effectLst/>
                        </a:rPr>
                        <a:t>개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3927796889"/>
                  </a:ext>
                </a:extLst>
              </a:tr>
              <a:tr h="3800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종이컵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 dirty="0">
                          <a:effectLst/>
                        </a:rPr>
                        <a:t>15</a:t>
                      </a:r>
                      <a:r>
                        <a:rPr lang="ko-KR" altLang="en-US" sz="1500" u="none" strike="noStrike" dirty="0">
                          <a:effectLst/>
                        </a:rPr>
                        <a:t>줄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234105098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81227"/>
              </p:ext>
            </p:extLst>
          </p:nvPr>
        </p:nvGraphicFramePr>
        <p:xfrm>
          <a:off x="1109310" y="4121424"/>
          <a:ext cx="4562141" cy="24351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6528">
                  <a:extLst>
                    <a:ext uri="{9D8B030D-6E8A-4147-A177-3AD203B41FA5}">
                      <a16:colId xmlns:a16="http://schemas.microsoft.com/office/drawing/2014/main" val="3851331715"/>
                    </a:ext>
                  </a:extLst>
                </a:gridCol>
                <a:gridCol w="1676959">
                  <a:extLst>
                    <a:ext uri="{9D8B030D-6E8A-4147-A177-3AD203B41FA5}">
                      <a16:colId xmlns:a16="http://schemas.microsoft.com/office/drawing/2014/main" val="3390949323"/>
                    </a:ext>
                  </a:extLst>
                </a:gridCol>
                <a:gridCol w="1088654">
                  <a:extLst>
                    <a:ext uri="{9D8B030D-6E8A-4147-A177-3AD203B41FA5}">
                      <a16:colId xmlns:a16="http://schemas.microsoft.com/office/drawing/2014/main" val="2490593692"/>
                    </a:ext>
                  </a:extLst>
                </a:gridCol>
              </a:tblGrid>
              <a:tr h="27603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다과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738012"/>
                  </a:ext>
                </a:extLst>
              </a:tr>
              <a:tr h="276038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 err="1">
                          <a:effectLst/>
                        </a:rPr>
                        <a:t>후레쉬베리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8</a:t>
                      </a:r>
                      <a:r>
                        <a:rPr lang="ko-KR" altLang="en-US" sz="1500" u="none" strike="noStrike">
                          <a:effectLst/>
                        </a:rPr>
                        <a:t>봉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4165183050"/>
                  </a:ext>
                </a:extLst>
              </a:tr>
              <a:tr h="276038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 err="1">
                          <a:effectLst/>
                        </a:rPr>
                        <a:t>아이비</a:t>
                      </a:r>
                      <a:r>
                        <a:rPr lang="en-US" altLang="ko-KR" sz="1500" u="none" strike="noStrike" dirty="0">
                          <a:effectLst/>
                        </a:rPr>
                        <a:t>(</a:t>
                      </a:r>
                      <a:r>
                        <a:rPr lang="ko-KR" altLang="en-US" sz="1500" u="none" strike="noStrike" dirty="0">
                          <a:effectLst/>
                        </a:rPr>
                        <a:t>다과</a:t>
                      </a:r>
                      <a:r>
                        <a:rPr lang="en-US" altLang="ko-KR" sz="1500" u="none" strike="noStrike" dirty="0">
                          <a:effectLst/>
                        </a:rPr>
                        <a:t>)</a:t>
                      </a:r>
                      <a:endParaRPr lang="en-US" altLang="ko-KR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3</a:t>
                      </a:r>
                      <a:r>
                        <a:rPr lang="ko-KR" altLang="en-US" sz="1500" u="none" strike="noStrike">
                          <a:effectLst/>
                        </a:rPr>
                        <a:t>봉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1813208453"/>
                  </a:ext>
                </a:extLst>
              </a:tr>
              <a:tr h="276038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 err="1">
                          <a:effectLst/>
                        </a:rPr>
                        <a:t>쌀과자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17</a:t>
                      </a:r>
                      <a:r>
                        <a:rPr lang="ko-KR" altLang="en-US" sz="1500" u="none" strike="noStrike">
                          <a:effectLst/>
                        </a:rPr>
                        <a:t>개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817437863"/>
                  </a:ext>
                </a:extLst>
              </a:tr>
              <a:tr h="276038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 err="1">
                          <a:effectLst/>
                        </a:rPr>
                        <a:t>마가레트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2</a:t>
                      </a:r>
                      <a:r>
                        <a:rPr lang="ko-KR" altLang="en-US" sz="1500" u="none" strike="noStrike">
                          <a:effectLst/>
                        </a:rPr>
                        <a:t>봉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3051786145"/>
                  </a:ext>
                </a:extLst>
              </a:tr>
              <a:tr h="276038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딸기잼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>
                          <a:effectLst/>
                        </a:rPr>
                        <a:t>7</a:t>
                      </a:r>
                      <a:r>
                        <a:rPr lang="ko-KR" altLang="en-US" sz="1500" u="none" strike="noStrike">
                          <a:effectLst/>
                        </a:rPr>
                        <a:t>봉</a:t>
                      </a:r>
                      <a:endParaRPr lang="ko-KR" altLang="en-US" sz="1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2749300898"/>
                  </a:ext>
                </a:extLst>
              </a:tr>
              <a:tr h="276038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참</a:t>
                      </a:r>
                      <a:r>
                        <a:rPr lang="en-US" sz="1500" u="none" strike="noStrike" dirty="0" err="1">
                          <a:effectLst/>
                        </a:rPr>
                        <a:t>ing</a:t>
                      </a:r>
                      <a:r>
                        <a:rPr lang="en-US" sz="1500" u="none" strike="noStrike" dirty="0">
                          <a:effectLst/>
                        </a:rPr>
                        <a:t>-</a:t>
                      </a:r>
                      <a:r>
                        <a:rPr lang="ko-KR" altLang="en-US" sz="1500" u="none" strike="noStrike" dirty="0" err="1">
                          <a:effectLst/>
                        </a:rPr>
                        <a:t>치즈크림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 dirty="0">
                          <a:effectLst/>
                        </a:rPr>
                        <a:t>18</a:t>
                      </a:r>
                      <a:r>
                        <a:rPr lang="ko-KR" altLang="en-US" sz="1500" u="none" strike="noStrike" dirty="0">
                          <a:effectLst/>
                        </a:rPr>
                        <a:t>봉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3095706795"/>
                  </a:ext>
                </a:extLst>
              </a:tr>
              <a:tr h="502841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500" u="none" strike="noStrike" dirty="0">
                          <a:effectLst/>
                        </a:rPr>
                        <a:t>사탕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u="none" strike="noStrike" dirty="0">
                          <a:effectLst/>
                        </a:rPr>
                        <a:t>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500" u="none" strike="noStrike" dirty="0">
                          <a:effectLst/>
                        </a:rPr>
                        <a:t>1/2</a:t>
                      </a:r>
                      <a:r>
                        <a:rPr lang="ko-KR" altLang="en-US" sz="1500" u="none" strike="noStrike" dirty="0">
                          <a:effectLst/>
                        </a:rPr>
                        <a:t>봉지</a:t>
                      </a:r>
                      <a:endParaRPr lang="ko-KR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95" marR="8195" marT="8195" marB="0" anchor="ctr"/>
                </a:tc>
                <a:extLst>
                  <a:ext uri="{0D108BD9-81ED-4DB2-BD59-A6C34878D82A}">
                    <a16:rowId xmlns:a16="http://schemas.microsoft.com/office/drawing/2014/main" val="2308175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789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7765774" cy="986597"/>
          </a:xfrm>
        </p:spPr>
        <p:txBody>
          <a:bodyPr>
            <a:normAutofit/>
          </a:bodyPr>
          <a:lstStyle/>
          <a:p>
            <a:r>
              <a:rPr lang="en-US" altLang="ko-KR" sz="3600" b="1" dirty="0"/>
              <a:t>2016 3</a:t>
            </a:r>
            <a:r>
              <a:rPr lang="ko-KR" altLang="en-US" sz="3600" b="1" dirty="0"/>
              <a:t>월 </a:t>
            </a:r>
            <a:r>
              <a:rPr lang="ko-KR" altLang="en-US" sz="3600" b="1" dirty="0" err="1"/>
              <a:t>예비논문</a:t>
            </a:r>
            <a:r>
              <a:rPr lang="ko-KR" altLang="en-US" sz="3600" b="1" dirty="0"/>
              <a:t> 구입 품목</a:t>
            </a: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244152"/>
              </p:ext>
            </p:extLst>
          </p:nvPr>
        </p:nvGraphicFramePr>
        <p:xfrm>
          <a:off x="351692" y="1095888"/>
          <a:ext cx="11352627" cy="54410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64449">
                  <a:extLst>
                    <a:ext uri="{9D8B030D-6E8A-4147-A177-3AD203B41FA5}">
                      <a16:colId xmlns:a16="http://schemas.microsoft.com/office/drawing/2014/main" val="1649498064"/>
                    </a:ext>
                  </a:extLst>
                </a:gridCol>
                <a:gridCol w="2134174">
                  <a:extLst>
                    <a:ext uri="{9D8B030D-6E8A-4147-A177-3AD203B41FA5}">
                      <a16:colId xmlns:a16="http://schemas.microsoft.com/office/drawing/2014/main" val="2292929401"/>
                    </a:ext>
                  </a:extLst>
                </a:gridCol>
                <a:gridCol w="2429451">
                  <a:extLst>
                    <a:ext uri="{9D8B030D-6E8A-4147-A177-3AD203B41FA5}">
                      <a16:colId xmlns:a16="http://schemas.microsoft.com/office/drawing/2014/main" val="2766722177"/>
                    </a:ext>
                  </a:extLst>
                </a:gridCol>
                <a:gridCol w="3024553">
                  <a:extLst>
                    <a:ext uri="{9D8B030D-6E8A-4147-A177-3AD203B41FA5}">
                      <a16:colId xmlns:a16="http://schemas.microsoft.com/office/drawing/2014/main" val="2307371382"/>
                    </a:ext>
                  </a:extLst>
                </a:gridCol>
              </a:tblGrid>
              <a:tr h="2659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음료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0922088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 err="1">
                          <a:effectLst/>
                        </a:rPr>
                        <a:t>스파클</a:t>
                      </a:r>
                      <a:r>
                        <a:rPr lang="ko-KR" altLang="en-US" sz="1600" u="none" strike="noStrike" dirty="0">
                          <a:effectLst/>
                        </a:rPr>
                        <a:t> </a:t>
                      </a:r>
                      <a:r>
                        <a:rPr lang="en-US" altLang="ko-KR" sz="1600" u="none" strike="noStrike" dirty="0">
                          <a:effectLst/>
                        </a:rPr>
                        <a:t>500</a:t>
                      </a:r>
                      <a:r>
                        <a:rPr lang="en-US" sz="1600" u="none" strike="noStrike" dirty="0">
                          <a:effectLst/>
                        </a:rPr>
                        <a:t>mL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u="none" strike="noStrike">
                          <a:effectLst/>
                        </a:rPr>
                        <a:t>40</a:t>
                      </a:r>
                      <a:r>
                        <a:rPr lang="ko-KR" altLang="en-US" sz="1600" u="none" strike="noStrike">
                          <a:effectLst/>
                        </a:rPr>
                        <a:t>병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9,900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5258727"/>
                  </a:ext>
                </a:extLst>
              </a:tr>
              <a:tr h="2659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다과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5039909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마가레트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1BOX(18</a:t>
                      </a:r>
                      <a:r>
                        <a:rPr lang="ko-KR" altLang="en-US" sz="1600" u="none" strike="noStrike">
                          <a:effectLst/>
                        </a:rPr>
                        <a:t>봉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3,890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371509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빅파이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딸기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1BOX(12</a:t>
                      </a:r>
                      <a:r>
                        <a:rPr lang="ko-KR" altLang="en-US" sz="1600" u="none" strike="noStrike">
                          <a:effectLst/>
                        </a:rPr>
                        <a:t>봉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3,300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497489"/>
                  </a:ext>
                </a:extLst>
              </a:tr>
              <a:tr h="2659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그랑쉘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사과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1BOX(14</a:t>
                      </a:r>
                      <a:r>
                        <a:rPr lang="ko-KR" altLang="en-US" sz="1600" u="none" strike="noStrike">
                          <a:effectLst/>
                        </a:rPr>
                        <a:t>봉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4,350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4571263"/>
                  </a:ext>
                </a:extLst>
              </a:tr>
              <a:tr h="26598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블루베리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1BOX(14</a:t>
                      </a:r>
                      <a:r>
                        <a:rPr lang="ko-KR" altLang="en-US" sz="1600" u="none" strike="noStrike">
                          <a:effectLst/>
                        </a:rPr>
                        <a:t>봉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4,350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42752525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에이스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1BOX(15</a:t>
                      </a:r>
                      <a:r>
                        <a:rPr lang="ko-KR" altLang="en-US" sz="1600" u="none" strike="noStrike" dirty="0">
                          <a:effectLst/>
                        </a:rPr>
                        <a:t>봉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2,980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0569175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 err="1">
                          <a:effectLst/>
                        </a:rPr>
                        <a:t>후렌치파이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1BOX(15</a:t>
                      </a:r>
                      <a:r>
                        <a:rPr lang="ko-KR" altLang="en-US" sz="1600" u="none" strike="noStrike" dirty="0">
                          <a:effectLst/>
                        </a:rPr>
                        <a:t>봉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2,500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0859836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참크래커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1BOX(15</a:t>
                      </a:r>
                      <a:r>
                        <a:rPr lang="ko-KR" altLang="en-US" sz="1600" u="none" strike="noStrike" dirty="0">
                          <a:effectLst/>
                        </a:rPr>
                        <a:t>봉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2,980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8769183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다석쿠키 델로스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u="none" strike="noStrike" dirty="0">
                          <a:effectLst/>
                        </a:rPr>
                        <a:t>1</a:t>
                      </a:r>
                      <a:r>
                        <a:rPr lang="ko-KR" altLang="en-US" sz="1600" u="none" strike="noStrike" dirty="0">
                          <a:effectLst/>
                        </a:rPr>
                        <a:t>줄</a:t>
                      </a:r>
                      <a:r>
                        <a:rPr lang="en-US" altLang="ko-KR" sz="1600" u="none" strike="noStrike" dirty="0">
                          <a:effectLst/>
                        </a:rPr>
                        <a:t>(52</a:t>
                      </a:r>
                      <a:r>
                        <a:rPr lang="ko-KR" altLang="en-US" sz="1600" u="none" strike="noStrike" dirty="0">
                          <a:effectLst/>
                        </a:rPr>
                        <a:t>개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3,880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544177"/>
                  </a:ext>
                </a:extLst>
              </a:tr>
              <a:tr h="2659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아마씨 쿠키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호두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1BOX(9</a:t>
                      </a:r>
                      <a:r>
                        <a:rPr lang="ko-KR" altLang="en-US" sz="1600" u="none" strike="noStrike" dirty="0">
                          <a:effectLst/>
                        </a:rPr>
                        <a:t>봉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2,700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9591264"/>
                  </a:ext>
                </a:extLst>
              </a:tr>
              <a:tr h="26598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아몬드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1BOX(9</a:t>
                      </a:r>
                      <a:r>
                        <a:rPr lang="ko-KR" altLang="en-US" sz="1600" u="none" strike="noStrike" dirty="0">
                          <a:effectLst/>
                        </a:rPr>
                        <a:t>봉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2,700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36856605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쿠크다스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커피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2BOX(72</a:t>
                      </a:r>
                      <a:r>
                        <a:rPr lang="ko-KR" altLang="en-US" sz="1600" u="none" strike="noStrike" dirty="0">
                          <a:effectLst/>
                        </a:rPr>
                        <a:t>봉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3,850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7381483"/>
                  </a:ext>
                </a:extLst>
              </a:tr>
              <a:tr h="2659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교수님 롤케익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딸기잼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u="none" strike="noStrike" dirty="0">
                          <a:effectLst/>
                        </a:rPr>
                        <a:t>1</a:t>
                      </a:r>
                      <a:r>
                        <a:rPr lang="ko-KR" altLang="en-US" sz="1600" u="none" strike="noStrike" dirty="0">
                          <a:effectLst/>
                        </a:rPr>
                        <a:t>줄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10,000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5164794"/>
                  </a:ext>
                </a:extLst>
              </a:tr>
              <a:tr h="26598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 err="1">
                          <a:effectLst/>
                        </a:rPr>
                        <a:t>호두크림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u="none" strike="noStrike" dirty="0">
                          <a:effectLst/>
                        </a:rPr>
                        <a:t>1</a:t>
                      </a:r>
                      <a:r>
                        <a:rPr lang="ko-KR" altLang="en-US" sz="1600" u="none" strike="noStrike" dirty="0">
                          <a:effectLst/>
                        </a:rPr>
                        <a:t>줄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10,000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4593142"/>
                  </a:ext>
                </a:extLst>
              </a:tr>
              <a:tr h="27807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기타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8374289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포크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u="none" strike="noStrike" dirty="0">
                          <a:effectLst/>
                        </a:rPr>
                        <a:t>7</a:t>
                      </a:r>
                      <a:r>
                        <a:rPr lang="ko-KR" altLang="en-US" sz="1600" u="none" strike="noStrike" dirty="0">
                          <a:effectLst/>
                        </a:rPr>
                        <a:t>개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350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1655914"/>
                  </a:ext>
                </a:extLst>
              </a:tr>
              <a:tr h="26598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 dirty="0">
                          <a:effectLst/>
                        </a:rPr>
                        <a:t>23</a:t>
                      </a:r>
                      <a:r>
                        <a:rPr lang="ko-KR" altLang="en-US" sz="1600" u="none" strike="noStrike" dirty="0">
                          <a:effectLst/>
                        </a:rPr>
                        <a:t>호 접시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u="none" strike="noStrike">
                          <a:effectLst/>
                        </a:rPr>
                        <a:t>　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u="none" strike="noStrike" dirty="0">
                          <a:effectLst/>
                        </a:rPr>
                        <a:t>1</a:t>
                      </a:r>
                      <a:r>
                        <a:rPr lang="ko-KR" altLang="en-US" sz="1600" u="none" strike="noStrike" dirty="0">
                          <a:effectLst/>
                        </a:rPr>
                        <a:t>봉지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1,300</a:t>
                      </a:r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63236262"/>
                  </a:ext>
                </a:extLst>
              </a:tr>
              <a:tr h="2659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총 금액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ko-KR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72,880</a:t>
                      </a:r>
                      <a:endParaRPr lang="ko-KR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3647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8997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97225"/>
              </p:ext>
            </p:extLst>
          </p:nvPr>
        </p:nvGraphicFramePr>
        <p:xfrm>
          <a:off x="414131" y="3181567"/>
          <a:ext cx="5324060" cy="3511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4511">
                  <a:extLst>
                    <a:ext uri="{9D8B030D-6E8A-4147-A177-3AD203B41FA5}">
                      <a16:colId xmlns:a16="http://schemas.microsoft.com/office/drawing/2014/main" val="2925229725"/>
                    </a:ext>
                  </a:extLst>
                </a:gridCol>
                <a:gridCol w="1378227">
                  <a:extLst>
                    <a:ext uri="{9D8B030D-6E8A-4147-A177-3AD203B41FA5}">
                      <a16:colId xmlns:a16="http://schemas.microsoft.com/office/drawing/2014/main" val="347322304"/>
                    </a:ext>
                  </a:extLst>
                </a:gridCol>
                <a:gridCol w="1961322">
                  <a:extLst>
                    <a:ext uri="{9D8B030D-6E8A-4147-A177-3AD203B41FA5}">
                      <a16:colId xmlns:a16="http://schemas.microsoft.com/office/drawing/2014/main" val="3849127645"/>
                    </a:ext>
                  </a:extLst>
                </a:gridCol>
              </a:tblGrid>
              <a:tr h="21558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다과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769004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후레쉬베리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2</a:t>
                      </a:r>
                      <a:r>
                        <a:rPr lang="ko-KR" altLang="en-US" sz="1400" u="none" strike="noStrike">
                          <a:effectLst/>
                        </a:rPr>
                        <a:t>봉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960440340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에이스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4</a:t>
                      </a:r>
                      <a:r>
                        <a:rPr lang="ko-KR" altLang="en-US" sz="1400" u="none" strike="noStrike" dirty="0">
                          <a:effectLst/>
                        </a:rPr>
                        <a:t>봉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356689353"/>
                  </a:ext>
                </a:extLst>
              </a:tr>
              <a:tr h="2155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그랑쉘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사과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5</a:t>
                      </a:r>
                      <a:r>
                        <a:rPr lang="ko-KR" altLang="en-US" sz="1400" u="none" strike="noStrike" dirty="0">
                          <a:effectLst/>
                        </a:rPr>
                        <a:t>봉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917040055"/>
                  </a:ext>
                </a:extLst>
              </a:tr>
              <a:tr h="21558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블루베리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5</a:t>
                      </a:r>
                      <a:r>
                        <a:rPr lang="ko-KR" altLang="en-US" sz="1400" u="none" strike="noStrike" dirty="0">
                          <a:effectLst/>
                        </a:rPr>
                        <a:t>봉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163075828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후렌치파이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딸기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3</a:t>
                      </a:r>
                      <a:r>
                        <a:rPr lang="ko-KR" altLang="en-US" sz="1400" u="none" strike="noStrike" dirty="0">
                          <a:effectLst/>
                        </a:rPr>
                        <a:t>봉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2154181155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참</a:t>
                      </a:r>
                      <a:r>
                        <a:rPr lang="en-US" sz="1400" u="none" strike="noStrike" dirty="0" err="1">
                          <a:effectLst/>
                        </a:rPr>
                        <a:t>ing</a:t>
                      </a:r>
                      <a:r>
                        <a:rPr lang="en-US" sz="1400" u="none" strike="noStrike" dirty="0">
                          <a:effectLst/>
                        </a:rPr>
                        <a:t>-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치즈크림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4</a:t>
                      </a:r>
                      <a:r>
                        <a:rPr lang="ko-KR" altLang="en-US" sz="1400" u="none" strike="noStrike" dirty="0">
                          <a:effectLst/>
                        </a:rPr>
                        <a:t>봉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3086666711"/>
                  </a:ext>
                </a:extLst>
              </a:tr>
              <a:tr h="2155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아마씨쿠키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호두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1</a:t>
                      </a:r>
                      <a:r>
                        <a:rPr lang="ko-KR" altLang="en-US" sz="1400" u="none" strike="noStrike" dirty="0">
                          <a:effectLst/>
                        </a:rPr>
                        <a:t>봉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798177351"/>
                  </a:ext>
                </a:extLst>
              </a:tr>
              <a:tr h="21558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아몬드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1</a:t>
                      </a:r>
                      <a:r>
                        <a:rPr lang="ko-KR" altLang="en-US" sz="1400" u="none" strike="noStrike" dirty="0">
                          <a:effectLst/>
                        </a:rPr>
                        <a:t>봉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396292721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참크래커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4</a:t>
                      </a:r>
                      <a:r>
                        <a:rPr lang="ko-KR" altLang="en-US" sz="1400" u="none" strike="noStrike" dirty="0">
                          <a:effectLst/>
                        </a:rPr>
                        <a:t>봉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264778773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마가레트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1</a:t>
                      </a:r>
                      <a:r>
                        <a:rPr lang="ko-KR" altLang="en-US" sz="1400" u="none" strike="noStrike" dirty="0">
                          <a:effectLst/>
                        </a:rPr>
                        <a:t>봉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561792956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빅파이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2</a:t>
                      </a:r>
                      <a:r>
                        <a:rPr lang="ko-KR" altLang="en-US" sz="1400" u="none" strike="noStrike" dirty="0">
                          <a:effectLst/>
                        </a:rPr>
                        <a:t>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218404155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딸기쿠키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1</a:t>
                      </a:r>
                      <a:r>
                        <a:rPr lang="ko-KR" altLang="en-US" sz="1400" u="none" strike="noStrike" dirty="0">
                          <a:effectLst/>
                        </a:rPr>
                        <a:t>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46857591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쿠크다스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커피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34</a:t>
                      </a:r>
                      <a:r>
                        <a:rPr lang="ko-KR" altLang="en-US" sz="1400" u="none" strike="noStrike" dirty="0">
                          <a:effectLst/>
                        </a:rPr>
                        <a:t>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277646464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다석쿠키 델로스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 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30</a:t>
                      </a:r>
                      <a:r>
                        <a:rPr lang="ko-KR" altLang="en-US" sz="1400" u="none" strike="noStrike" dirty="0">
                          <a:effectLst/>
                        </a:rPr>
                        <a:t>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2900316377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사탕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1/2</a:t>
                      </a:r>
                      <a:r>
                        <a:rPr lang="ko-KR" altLang="en-US" sz="1400" u="none" strike="noStrike" dirty="0">
                          <a:effectLst/>
                        </a:rPr>
                        <a:t>봉지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3390399735"/>
                  </a:ext>
                </a:extLst>
              </a:tr>
            </a:tbl>
          </a:graphicData>
        </a:graphic>
      </p:graphicFrame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7765774" cy="986597"/>
          </a:xfrm>
        </p:spPr>
        <p:txBody>
          <a:bodyPr>
            <a:normAutofit/>
          </a:bodyPr>
          <a:lstStyle/>
          <a:p>
            <a:r>
              <a:rPr lang="en-US" altLang="ko-KR" sz="3400" b="1" dirty="0"/>
              <a:t>2016 3</a:t>
            </a:r>
            <a:r>
              <a:rPr lang="ko-KR" altLang="en-US" sz="3400" b="1" dirty="0"/>
              <a:t>월 이후 잉여 기자재</a:t>
            </a: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84993"/>
              </p:ext>
            </p:extLst>
          </p:nvPr>
        </p:nvGraphicFramePr>
        <p:xfrm>
          <a:off x="414131" y="840823"/>
          <a:ext cx="5324061" cy="2194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5651">
                  <a:extLst>
                    <a:ext uri="{9D8B030D-6E8A-4147-A177-3AD203B41FA5}">
                      <a16:colId xmlns:a16="http://schemas.microsoft.com/office/drawing/2014/main" val="3158180044"/>
                    </a:ext>
                  </a:extLst>
                </a:gridCol>
                <a:gridCol w="810117">
                  <a:extLst>
                    <a:ext uri="{9D8B030D-6E8A-4147-A177-3AD203B41FA5}">
                      <a16:colId xmlns:a16="http://schemas.microsoft.com/office/drawing/2014/main" val="3705411407"/>
                    </a:ext>
                  </a:extLst>
                </a:gridCol>
                <a:gridCol w="2318293">
                  <a:extLst>
                    <a:ext uri="{9D8B030D-6E8A-4147-A177-3AD203B41FA5}">
                      <a16:colId xmlns:a16="http://schemas.microsoft.com/office/drawing/2014/main" val="4020849276"/>
                    </a:ext>
                  </a:extLst>
                </a:gridCol>
              </a:tblGrid>
              <a:tr h="21558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음료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584314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1.5L </a:t>
                      </a:r>
                      <a:r>
                        <a:rPr lang="ko-KR" altLang="en-US" sz="1400" u="none" strike="noStrike" dirty="0">
                          <a:effectLst/>
                        </a:rPr>
                        <a:t>음료수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3</a:t>
                      </a:r>
                      <a:r>
                        <a:rPr lang="ko-KR" altLang="en-US" sz="1400" u="none" strike="noStrike">
                          <a:effectLst/>
                        </a:rPr>
                        <a:t>병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2809629521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견과류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20</a:t>
                      </a:r>
                      <a:r>
                        <a:rPr lang="ko-KR" altLang="en-US" sz="1400" u="none" strike="noStrike">
                          <a:effectLst/>
                        </a:rPr>
                        <a:t>봉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807821508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썬키스트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4</a:t>
                      </a:r>
                      <a:r>
                        <a:rPr lang="ko-KR" altLang="en-US" sz="1400" u="none" strike="noStrike" dirty="0">
                          <a:effectLst/>
                        </a:rPr>
                        <a:t>병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330588949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미닛메이드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5</a:t>
                      </a:r>
                      <a:r>
                        <a:rPr lang="ko-KR" altLang="en-US" sz="1400" u="none" strike="noStrike">
                          <a:effectLst/>
                        </a:rPr>
                        <a:t>병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3169136591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자연은 오렌지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1</a:t>
                      </a:r>
                      <a:r>
                        <a:rPr lang="ko-KR" altLang="en-US" sz="1400" u="none" strike="noStrike">
                          <a:effectLst/>
                        </a:rPr>
                        <a:t>병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615199176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500mL </a:t>
                      </a:r>
                      <a:r>
                        <a:rPr lang="ko-KR" altLang="en-US" sz="1400" u="none" strike="noStrike">
                          <a:effectLst/>
                        </a:rPr>
                        <a:t>삼다수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40</a:t>
                      </a:r>
                      <a:r>
                        <a:rPr lang="ko-KR" altLang="en-US" sz="1400" u="none" strike="noStrike" dirty="0">
                          <a:effectLst/>
                        </a:rPr>
                        <a:t>병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239652084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현미녹차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25</a:t>
                      </a:r>
                      <a:r>
                        <a:rPr lang="ko-KR" altLang="en-US" sz="1400" u="none" strike="noStrike" dirty="0">
                          <a:effectLst/>
                        </a:rPr>
                        <a:t>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671164931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카누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64</a:t>
                      </a:r>
                      <a:r>
                        <a:rPr lang="ko-KR" altLang="en-US" sz="1400" u="none" strike="noStrike">
                          <a:effectLst/>
                        </a:rPr>
                        <a:t>개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004879539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effectLst/>
                        </a:rPr>
                        <a:t>믹스커피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13</a:t>
                      </a:r>
                      <a:r>
                        <a:rPr lang="ko-KR" altLang="en-US" sz="1400" u="none" strike="noStrike" dirty="0">
                          <a:effectLst/>
                        </a:rPr>
                        <a:t>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4034057238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514664"/>
              </p:ext>
            </p:extLst>
          </p:nvPr>
        </p:nvGraphicFramePr>
        <p:xfrm>
          <a:off x="5923723" y="840823"/>
          <a:ext cx="5711686" cy="6584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7096">
                  <a:extLst>
                    <a:ext uri="{9D8B030D-6E8A-4147-A177-3AD203B41FA5}">
                      <a16:colId xmlns:a16="http://schemas.microsoft.com/office/drawing/2014/main" val="1761172745"/>
                    </a:ext>
                  </a:extLst>
                </a:gridCol>
                <a:gridCol w="1868556">
                  <a:extLst>
                    <a:ext uri="{9D8B030D-6E8A-4147-A177-3AD203B41FA5}">
                      <a16:colId xmlns:a16="http://schemas.microsoft.com/office/drawing/2014/main" val="3600126731"/>
                    </a:ext>
                  </a:extLst>
                </a:gridCol>
                <a:gridCol w="1736034">
                  <a:extLst>
                    <a:ext uri="{9D8B030D-6E8A-4147-A177-3AD203B41FA5}">
                      <a16:colId xmlns:a16="http://schemas.microsoft.com/office/drawing/2014/main" val="2607582691"/>
                    </a:ext>
                  </a:extLst>
                </a:gridCol>
              </a:tblGrid>
              <a:tr h="21558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기타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009291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>
                          <a:effectLst/>
                        </a:rPr>
                        <a:t>포크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6</a:t>
                      </a:r>
                      <a:r>
                        <a:rPr lang="ko-KR" altLang="en-US" sz="1400" u="none" strike="noStrike" dirty="0">
                          <a:effectLst/>
                        </a:rPr>
                        <a:t>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3284373263"/>
                  </a:ext>
                </a:extLst>
              </a:tr>
              <a:tr h="21558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종이컵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13</a:t>
                      </a:r>
                      <a:r>
                        <a:rPr lang="ko-KR" altLang="en-US" sz="1400" u="none" strike="noStrike" dirty="0">
                          <a:effectLst/>
                        </a:rPr>
                        <a:t>줄</a:t>
                      </a:r>
                      <a:r>
                        <a:rPr lang="en-US" altLang="ko-KR" sz="1400" u="none" strike="noStrike" dirty="0">
                          <a:effectLst/>
                        </a:rPr>
                        <a:t>+73</a:t>
                      </a:r>
                      <a:r>
                        <a:rPr lang="ko-KR" altLang="en-US" sz="1400" u="none" strike="noStrike" dirty="0">
                          <a:effectLst/>
                        </a:rPr>
                        <a:t>개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137" marR="6137" marT="6137" marB="0" anchor="ctr"/>
                </a:tc>
                <a:extLst>
                  <a:ext uri="{0D108BD9-81ED-4DB2-BD59-A6C34878D82A}">
                    <a16:rowId xmlns:a16="http://schemas.microsoft.com/office/drawing/2014/main" val="1189443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640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569187"/>
              </p:ext>
            </p:extLst>
          </p:nvPr>
        </p:nvGraphicFramePr>
        <p:xfrm>
          <a:off x="1470993" y="1064368"/>
          <a:ext cx="9144000" cy="673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35874">
                  <a:extLst>
                    <a:ext uri="{9D8B030D-6E8A-4147-A177-3AD203B41FA5}">
                      <a16:colId xmlns:a16="http://schemas.microsoft.com/office/drawing/2014/main" val="329160812"/>
                    </a:ext>
                  </a:extLst>
                </a:gridCol>
                <a:gridCol w="5408126">
                  <a:extLst>
                    <a:ext uri="{9D8B030D-6E8A-4147-A177-3AD203B41FA5}">
                      <a16:colId xmlns:a16="http://schemas.microsoft.com/office/drawing/2014/main" val="3665735803"/>
                    </a:ext>
                  </a:extLst>
                </a:gridCol>
              </a:tblGrid>
              <a:tr h="67312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000" u="none" strike="noStrike" dirty="0" err="1">
                          <a:effectLst/>
                        </a:rPr>
                        <a:t>프로포절</a:t>
                      </a:r>
                      <a:r>
                        <a:rPr lang="ko-KR" altLang="en-US" sz="2000" u="none" strike="noStrike" dirty="0">
                          <a:effectLst/>
                        </a:rPr>
                        <a:t> </a:t>
                      </a:r>
                      <a:r>
                        <a:rPr lang="en-US" altLang="ko-KR" sz="2000" u="none" strike="noStrike" dirty="0">
                          <a:effectLst/>
                        </a:rPr>
                        <a:t>1</a:t>
                      </a:r>
                      <a:r>
                        <a:rPr lang="ko-KR" altLang="en-US" sz="2000" u="none" strike="noStrike" dirty="0">
                          <a:effectLst/>
                        </a:rPr>
                        <a:t>회분 총 예상 금액</a:t>
                      </a:r>
                      <a:endParaRPr lang="ko-KR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2000" b="1" u="none" strike="noStrike" dirty="0">
                          <a:effectLst/>
                        </a:rPr>
                        <a:t>102,520</a:t>
                      </a:r>
                      <a:endParaRPr lang="en-US" altLang="ko-KR" sz="2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430590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281072"/>
              </p:ext>
            </p:extLst>
          </p:nvPr>
        </p:nvGraphicFramePr>
        <p:xfrm>
          <a:off x="1470992" y="1737497"/>
          <a:ext cx="9144001" cy="13462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18086">
                  <a:extLst>
                    <a:ext uri="{9D8B030D-6E8A-4147-A177-3AD203B41FA5}">
                      <a16:colId xmlns:a16="http://schemas.microsoft.com/office/drawing/2014/main" val="329160812"/>
                    </a:ext>
                  </a:extLst>
                </a:gridCol>
                <a:gridCol w="5425915">
                  <a:extLst>
                    <a:ext uri="{9D8B030D-6E8A-4147-A177-3AD203B41FA5}">
                      <a16:colId xmlns:a16="http://schemas.microsoft.com/office/drawing/2014/main" val="3665735803"/>
                    </a:ext>
                  </a:extLst>
                </a:gridCol>
              </a:tblGrid>
              <a:tr h="67312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3</a:t>
                      </a:r>
                      <a:r>
                        <a:rPr lang="ko-KR" alt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월 예비논문에서 사용된 금액</a:t>
                      </a:r>
                      <a:endParaRPr lang="ko-KR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72,880</a:t>
                      </a:r>
                      <a:endParaRPr lang="ko-KR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430590"/>
                  </a:ext>
                </a:extLst>
              </a:tr>
              <a:tr h="67312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예상 금액 </a:t>
                      </a:r>
                      <a:r>
                        <a:rPr lang="en-US" altLang="ko-K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– </a:t>
                      </a:r>
                      <a:r>
                        <a:rPr lang="ko-KR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실제 사용 금액</a:t>
                      </a:r>
                    </a:p>
                  </a:txBody>
                  <a:tcPr marL="7363" marR="7363" marT="73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2000" b="1" dirty="0"/>
                        <a:t>29,640</a:t>
                      </a:r>
                      <a:endParaRPr lang="ko-KR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363" marR="7363" marT="7363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98785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93643" y="3615939"/>
            <a:ext cx="62247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dirty="0"/>
              <a:t>최종 전체 회비 잔여 금액은</a:t>
            </a:r>
            <a:endParaRPr lang="en-US" altLang="ko-KR" sz="3600" b="1" dirty="0"/>
          </a:p>
          <a:p>
            <a:r>
              <a:rPr lang="en-US" altLang="ko-KR" sz="3600" b="1" dirty="0"/>
              <a:t>51470</a:t>
            </a:r>
            <a:r>
              <a:rPr lang="en-US" altLang="ko-KR" sz="3600" b="1" dirty="0">
                <a:solidFill>
                  <a:srgbClr val="000000"/>
                </a:solidFill>
                <a:latin typeface="맑은 고딕" panose="020B0503020000020004" pitchFamily="50" charset="-127"/>
              </a:rPr>
              <a:t> + </a:t>
            </a:r>
            <a:r>
              <a:rPr lang="el-GR" altLang="ko-KR" sz="3600" b="1" dirty="0">
                <a:solidFill>
                  <a:srgbClr val="000000"/>
                </a:solidFill>
                <a:latin typeface="맑은 고딕" panose="020B0503020000020004" pitchFamily="50" charset="-127"/>
              </a:rPr>
              <a:t>α</a:t>
            </a:r>
            <a:r>
              <a:rPr lang="en-US" altLang="ko-KR" sz="3600" b="1" dirty="0">
                <a:solidFill>
                  <a:srgbClr val="000000"/>
                </a:solidFill>
                <a:latin typeface="맑은 고딕" panose="020B0503020000020004" pitchFamily="50" charset="-127"/>
              </a:rPr>
              <a:t> (</a:t>
            </a:r>
            <a:r>
              <a:rPr lang="ko-KR" altLang="en-US" sz="3600" b="1" dirty="0">
                <a:solidFill>
                  <a:srgbClr val="000000"/>
                </a:solidFill>
                <a:latin typeface="맑은 고딕" panose="020B0503020000020004" pitchFamily="50" charset="-127"/>
              </a:rPr>
              <a:t>원</a:t>
            </a:r>
            <a:r>
              <a:rPr lang="en-US" altLang="ko-KR" sz="3600" b="1" dirty="0">
                <a:solidFill>
                  <a:srgbClr val="000000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3600" b="1" dirty="0">
                <a:solidFill>
                  <a:srgbClr val="000000"/>
                </a:solidFill>
                <a:latin typeface="맑은 고딕" panose="020B0503020000020004" pitchFamily="50" charset="-127"/>
              </a:rPr>
              <a:t>이 될 수 있음</a:t>
            </a:r>
            <a:endParaRPr lang="en-US" altLang="ko-KR" sz="3600" b="1" dirty="0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오른쪽 화살표 9"/>
          <p:cNvSpPr/>
          <p:nvPr/>
        </p:nvSpPr>
        <p:spPr>
          <a:xfrm>
            <a:off x="1795670" y="3615939"/>
            <a:ext cx="1736035" cy="977366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44828" y="5348452"/>
            <a:ext cx="10902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fontAlgn="ctr"/>
            <a:r>
              <a:rPr lang="ko-KR" altLang="en-US" sz="3600" dirty="0"/>
              <a:t>잔여 금액은 </a:t>
            </a:r>
            <a:r>
              <a:rPr lang="en-US" altLang="ko-KR" sz="3600" dirty="0"/>
              <a:t>2016</a:t>
            </a:r>
            <a:r>
              <a:rPr lang="ko-KR" altLang="en-US" sz="3600" dirty="0"/>
              <a:t>년 </a:t>
            </a:r>
            <a:r>
              <a:rPr lang="en-US" altLang="ko-KR" sz="3600" dirty="0"/>
              <a:t>2</a:t>
            </a:r>
            <a:r>
              <a:rPr lang="ko-KR" altLang="en-US" sz="3600" dirty="0"/>
              <a:t>학기 전체 회비로 이월할 예정</a:t>
            </a:r>
            <a:endParaRPr lang="ko-KR" altLang="en-US" sz="3600" dirty="0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7267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6798365" cy="986597"/>
          </a:xfrm>
        </p:spPr>
        <p:txBody>
          <a:bodyPr>
            <a:normAutofit/>
          </a:bodyPr>
          <a:lstStyle/>
          <a:p>
            <a:r>
              <a:rPr lang="en-US" altLang="ko-KR" sz="3600" b="1" dirty="0"/>
              <a:t>2016 -1</a:t>
            </a:r>
            <a:r>
              <a:rPr lang="ko-KR" altLang="en-US" sz="3600" b="1" dirty="0"/>
              <a:t>학기 랩실 회비 </a:t>
            </a:r>
            <a:r>
              <a:rPr lang="ko-KR" altLang="en-US" sz="3600" b="1" dirty="0" err="1"/>
              <a:t>예산서</a:t>
            </a:r>
            <a:endParaRPr lang="ko-KR" altLang="en-US" sz="3600" b="1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565687"/>
              </p:ext>
            </p:extLst>
          </p:nvPr>
        </p:nvGraphicFramePr>
        <p:xfrm>
          <a:off x="318051" y="986597"/>
          <a:ext cx="11463131" cy="55732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2658">
                  <a:extLst>
                    <a:ext uri="{9D8B030D-6E8A-4147-A177-3AD203B41FA5}">
                      <a16:colId xmlns:a16="http://schemas.microsoft.com/office/drawing/2014/main" val="360101123"/>
                    </a:ext>
                  </a:extLst>
                </a:gridCol>
                <a:gridCol w="3486421">
                  <a:extLst>
                    <a:ext uri="{9D8B030D-6E8A-4147-A177-3AD203B41FA5}">
                      <a16:colId xmlns:a16="http://schemas.microsoft.com/office/drawing/2014/main" val="2261026041"/>
                    </a:ext>
                  </a:extLst>
                </a:gridCol>
                <a:gridCol w="5517983">
                  <a:extLst>
                    <a:ext uri="{9D8B030D-6E8A-4147-A177-3AD203B41FA5}">
                      <a16:colId xmlns:a16="http://schemas.microsoft.com/office/drawing/2014/main" val="959358451"/>
                    </a:ext>
                  </a:extLst>
                </a:gridCol>
                <a:gridCol w="896069">
                  <a:extLst>
                    <a:ext uri="{9D8B030D-6E8A-4147-A177-3AD203B41FA5}">
                      <a16:colId xmlns:a16="http://schemas.microsoft.com/office/drawing/2014/main" val="1162998340"/>
                    </a:ext>
                  </a:extLst>
                </a:gridCol>
              </a:tblGrid>
              <a:tr h="44407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400" u="none" strike="noStrike" dirty="0">
                          <a:effectLst/>
                        </a:rPr>
                        <a:t>2015 </a:t>
                      </a:r>
                      <a:r>
                        <a:rPr lang="ko-KR" altLang="en-US" sz="1400" u="none" strike="noStrike" dirty="0">
                          <a:effectLst/>
                        </a:rPr>
                        <a:t>전년도 잔액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400" u="none" strike="noStrike" dirty="0">
                          <a:effectLst/>
                        </a:rPr>
                        <a:t>128,239 + 279,150(</a:t>
                      </a:r>
                      <a:r>
                        <a:rPr lang="ko-KR" altLang="en-US" sz="1400" u="none" strike="noStrike" dirty="0">
                          <a:effectLst/>
                        </a:rPr>
                        <a:t>랩실상환금액</a:t>
                      </a:r>
                      <a:r>
                        <a:rPr lang="en-US" altLang="ko-KR" sz="1400" u="none" strike="noStrike" dirty="0">
                          <a:effectLst/>
                        </a:rPr>
                        <a:t>)  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407,389 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93946645"/>
                  </a:ext>
                </a:extLst>
              </a:tr>
              <a:tr h="44407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400" u="none" strike="noStrike">
                          <a:effectLst/>
                        </a:rPr>
                        <a:t>2016 1</a:t>
                      </a:r>
                      <a:r>
                        <a:rPr lang="ko-KR" altLang="en-US" sz="1400" u="none" strike="noStrike">
                          <a:effectLst/>
                        </a:rPr>
                        <a:t>학기 랩실 회비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400" u="none" strike="noStrike" dirty="0">
                          <a:effectLst/>
                        </a:rPr>
                        <a:t>47(</a:t>
                      </a:r>
                      <a:r>
                        <a:rPr lang="ko-KR" altLang="en-US" sz="1400" u="none" strike="noStrike" dirty="0" err="1">
                          <a:effectLst/>
                        </a:rPr>
                        <a:t>랩실인원</a:t>
                      </a:r>
                      <a:r>
                        <a:rPr lang="en-US" altLang="ko-KR" sz="1400" u="none" strike="noStrike" dirty="0">
                          <a:effectLst/>
                        </a:rPr>
                        <a:t>) * 5000(1</a:t>
                      </a:r>
                      <a:r>
                        <a:rPr lang="ko-KR" altLang="en-US" sz="1400" u="none" strike="noStrike" dirty="0">
                          <a:effectLst/>
                        </a:rPr>
                        <a:t>학기 랩실 회비</a:t>
                      </a:r>
                      <a:r>
                        <a:rPr lang="en-US" altLang="ko-KR" sz="1400" u="none" strike="noStrike" dirty="0">
                          <a:effectLst/>
                        </a:rPr>
                        <a:t>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235,000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2818176689"/>
                  </a:ext>
                </a:extLst>
              </a:tr>
              <a:tr h="44407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ko-KR" altLang="en-US" sz="1400" u="none" strike="noStrike" dirty="0">
                          <a:effectLst/>
                        </a:rPr>
                        <a:t>작년 </a:t>
                      </a:r>
                      <a:r>
                        <a:rPr lang="en-US" altLang="ko-KR" sz="1400" u="none" strike="noStrike" dirty="0">
                          <a:effectLst/>
                        </a:rPr>
                        <a:t>2</a:t>
                      </a:r>
                      <a:r>
                        <a:rPr lang="ko-KR" altLang="en-US" sz="1400" u="none" strike="noStrike" dirty="0">
                          <a:effectLst/>
                        </a:rPr>
                        <a:t>학기</a:t>
                      </a:r>
                      <a:r>
                        <a:rPr lang="ko-KR" altLang="en-US" sz="1400" u="none" strike="noStrike" baseline="0" dirty="0">
                          <a:effectLst/>
                        </a:rPr>
                        <a:t>의 경우</a:t>
                      </a:r>
                      <a:r>
                        <a:rPr lang="en-US" altLang="ko-KR" sz="1400" u="none" strike="noStrike" baseline="0" dirty="0">
                          <a:effectLst/>
                        </a:rPr>
                        <a:t>, </a:t>
                      </a:r>
                      <a:r>
                        <a:rPr lang="ko-KR" altLang="en-US" sz="1400" u="none" strike="noStrike" baseline="0" dirty="0">
                          <a:effectLst/>
                        </a:rPr>
                        <a:t>총회를 통해 </a:t>
                      </a:r>
                      <a:r>
                        <a:rPr lang="en-US" altLang="ko-KR" sz="1400" u="none" strike="noStrike" dirty="0">
                          <a:effectLst/>
                        </a:rPr>
                        <a:t>5,000</a:t>
                      </a:r>
                      <a:r>
                        <a:rPr lang="ko-KR" altLang="en-US" sz="1400" u="none" strike="noStrike">
                          <a:effectLst/>
                        </a:rPr>
                        <a:t>원씩 걷음</a:t>
                      </a:r>
                      <a:endParaRPr lang="ko-KR" alt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511246"/>
                  </a:ext>
                </a:extLst>
              </a:tr>
              <a:tr h="44407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랩실비용 지출 예상 내역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968492638"/>
                  </a:ext>
                </a:extLst>
              </a:tr>
              <a:tr h="44407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필요한 비용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정수기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400" u="none" strike="noStrike" dirty="0">
                          <a:effectLst/>
                        </a:rPr>
                        <a:t>3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r>
                        <a:rPr lang="en-US" altLang="ko-KR" sz="1400" u="none" strike="noStrike" dirty="0">
                          <a:effectLst/>
                        </a:rPr>
                        <a:t>~8</a:t>
                      </a:r>
                      <a:r>
                        <a:rPr lang="ko-KR" altLang="en-US" sz="1400" u="none" strike="noStrike" dirty="0">
                          <a:effectLst/>
                        </a:rPr>
                        <a:t>월 </a:t>
                      </a:r>
                      <a:r>
                        <a:rPr lang="en-US" altLang="ko-KR" sz="1400" u="none" strike="noStrike" dirty="0">
                          <a:effectLst/>
                        </a:rPr>
                        <a:t>(1</a:t>
                      </a:r>
                      <a:r>
                        <a:rPr lang="ko-KR" altLang="en-US" sz="1400" u="none" strike="noStrike" dirty="0">
                          <a:effectLst/>
                        </a:rPr>
                        <a:t>개월 </a:t>
                      </a:r>
                      <a:r>
                        <a:rPr lang="en-US" altLang="ko-KR" sz="1400" u="none" strike="noStrike" dirty="0">
                          <a:effectLst/>
                        </a:rPr>
                        <a:t>34,900\*6)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209,400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3434281360"/>
                  </a:ext>
                </a:extLst>
              </a:tr>
              <a:tr h="44407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주방용품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수세미 </a:t>
                      </a:r>
                      <a:r>
                        <a:rPr lang="en-US" altLang="ko-KR" sz="1400" u="none" strike="noStrike" dirty="0">
                          <a:effectLst/>
                        </a:rPr>
                        <a:t>(2</a:t>
                      </a:r>
                      <a:r>
                        <a:rPr lang="ko-KR" altLang="en-US" sz="1400" u="none" strike="noStrike" dirty="0">
                          <a:effectLst/>
                        </a:rPr>
                        <a:t>개입*</a:t>
                      </a:r>
                      <a:r>
                        <a:rPr lang="en-US" altLang="ko-KR" sz="1400" u="none" strike="noStrike" dirty="0">
                          <a:effectLst/>
                        </a:rPr>
                        <a:t>5)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5,000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4282330666"/>
                  </a:ext>
                </a:extLst>
              </a:tr>
              <a:tr h="44407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세제 </a:t>
                      </a:r>
                      <a:r>
                        <a:rPr lang="en-US" altLang="ko-KR" sz="1400" u="none" strike="noStrike" dirty="0">
                          <a:effectLst/>
                        </a:rPr>
                        <a:t>(14</a:t>
                      </a:r>
                      <a:r>
                        <a:rPr lang="en-US" sz="1400" u="none" strike="noStrike" dirty="0">
                          <a:effectLst/>
                        </a:rPr>
                        <a:t>kg)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15,900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2381414548"/>
                  </a:ext>
                </a:extLst>
              </a:tr>
              <a:tr h="44407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고무장갑</a:t>
                      </a:r>
                      <a:r>
                        <a:rPr lang="en-US" altLang="ko-KR" sz="1400" u="none" strike="noStrike" dirty="0">
                          <a:effectLst/>
                        </a:rPr>
                        <a:t>(5</a:t>
                      </a:r>
                      <a:r>
                        <a:rPr lang="ko-KR" altLang="en-US" sz="1400" u="none" strike="noStrike" dirty="0">
                          <a:effectLst/>
                        </a:rPr>
                        <a:t>개입*</a:t>
                      </a:r>
                      <a:r>
                        <a:rPr lang="en-US" altLang="ko-KR" sz="1400" u="none" strike="noStrike" dirty="0">
                          <a:effectLst/>
                        </a:rPr>
                        <a:t>2)</a:t>
                      </a:r>
                      <a:endParaRPr lang="en-US" altLang="ko-KR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14,600 </a:t>
                      </a:r>
                      <a:endParaRPr lang="en-US" altLang="ko-KR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3343859603"/>
                  </a:ext>
                </a:extLst>
              </a:tr>
              <a:tr h="44407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400" u="none" strike="noStrike" dirty="0">
                          <a:effectLst/>
                        </a:rPr>
                        <a:t>2016 1</a:t>
                      </a:r>
                      <a:r>
                        <a:rPr lang="ko-KR" altLang="en-US" sz="1400" u="none" strike="noStrike" dirty="0">
                          <a:effectLst/>
                        </a:rPr>
                        <a:t>학기 랩실 회비 총 지출 예상 비용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>
                          <a:effectLst/>
                        </a:rPr>
                        <a:t>244,900 </a:t>
                      </a:r>
                      <a:endParaRPr lang="en-US" altLang="ko-KR" sz="14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96050777"/>
                  </a:ext>
                </a:extLst>
              </a:tr>
              <a:tr h="552100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전체 랩실 회비 </a:t>
                      </a:r>
                      <a:r>
                        <a:rPr lang="en-US" altLang="ko-KR" sz="1400" u="none" strike="noStrike" dirty="0">
                          <a:effectLst/>
                        </a:rPr>
                        <a:t>- </a:t>
                      </a:r>
                      <a:r>
                        <a:rPr lang="ko-KR" altLang="en-US" sz="1400" u="none" strike="noStrike" dirty="0">
                          <a:effectLst/>
                        </a:rPr>
                        <a:t>랩실 지출 예상 비용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-9900</a:t>
                      </a:r>
                      <a:endParaRPr lang="en-US" altLang="ko-KR" sz="1400" b="1" i="0" u="none" strike="noStrike" dirty="0">
                        <a:solidFill>
                          <a:srgbClr val="FFFF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1186925293"/>
                  </a:ext>
                </a:extLst>
              </a:tr>
              <a:tr h="472335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1328028768"/>
                  </a:ext>
                </a:extLst>
              </a:tr>
              <a:tr h="5521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최종 랩실 회비 잔여 금액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407,389-15,700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400" u="none" strike="noStrike" dirty="0">
                          <a:effectLst/>
                        </a:rPr>
                        <a:t>391689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518" marR="7518" marT="7518" marB="0" anchor="ctr"/>
                </a:tc>
                <a:extLst>
                  <a:ext uri="{0D108BD9-81ED-4DB2-BD59-A6C34878D82A}">
                    <a16:rowId xmlns:a16="http://schemas.microsoft.com/office/drawing/2014/main" val="1659244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838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7633252" cy="986597"/>
          </a:xfrm>
        </p:spPr>
        <p:txBody>
          <a:bodyPr>
            <a:normAutofit/>
          </a:bodyPr>
          <a:lstStyle/>
          <a:p>
            <a:r>
              <a:rPr lang="en-US" altLang="ko-KR" sz="3600" b="1" dirty="0"/>
              <a:t>2016 -1</a:t>
            </a:r>
            <a:r>
              <a:rPr lang="ko-KR" altLang="en-US" sz="3600" b="1" dirty="0"/>
              <a:t>학기 랩실 회비 </a:t>
            </a:r>
            <a:r>
              <a:rPr lang="ko-KR" altLang="en-US" sz="3600" b="1" dirty="0" err="1"/>
              <a:t>논의사항</a:t>
            </a:r>
            <a:r>
              <a:rPr lang="ko-KR" altLang="en-US" sz="3600" b="1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0574" y="966029"/>
            <a:ext cx="5128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1) </a:t>
            </a:r>
            <a:r>
              <a:rPr lang="ko-KR" altLang="en-US" sz="2400" b="1" dirty="0"/>
              <a:t>예상 사용 내역보다 부족한 회비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32891" y="1721793"/>
            <a:ext cx="6000361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2400" dirty="0"/>
              <a:t>대안 </a:t>
            </a:r>
            <a:r>
              <a:rPr lang="en-US" altLang="ko-KR" sz="2400" dirty="0"/>
              <a:t>1. </a:t>
            </a:r>
            <a:r>
              <a:rPr lang="ko-KR" altLang="en-US" sz="2400" dirty="0"/>
              <a:t>부족한 금액만큼 회비를 더 걷는다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32891" y="3459376"/>
            <a:ext cx="7096815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2400" dirty="0"/>
              <a:t>대안 </a:t>
            </a:r>
            <a:r>
              <a:rPr lang="en-US" altLang="ko-KR" sz="2400" dirty="0"/>
              <a:t>2. </a:t>
            </a:r>
            <a:r>
              <a:rPr lang="ko-KR" altLang="en-US" sz="2400" dirty="0"/>
              <a:t>부족한 금액만큼 </a:t>
            </a:r>
            <a:r>
              <a:rPr lang="en-US" altLang="ko-KR" sz="2400" dirty="0"/>
              <a:t>2015 </a:t>
            </a:r>
            <a:r>
              <a:rPr lang="ko-KR" altLang="en-US" sz="2400" dirty="0"/>
              <a:t>전년도 잔액을 쓴다</a:t>
            </a:r>
            <a:endParaRPr lang="ko-KR" altLang="en-US" sz="2400" dirty="0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2891" y="5196959"/>
            <a:ext cx="6519734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2400" dirty="0"/>
              <a:t>대안 </a:t>
            </a:r>
            <a:r>
              <a:rPr lang="en-US" altLang="ko-KR" sz="2400" dirty="0"/>
              <a:t>3. 2015 </a:t>
            </a:r>
            <a:r>
              <a:rPr lang="ko-KR" altLang="en-US" sz="2400" dirty="0"/>
              <a:t>전년도 잔액을 사용하고</a:t>
            </a:r>
            <a:endParaRPr lang="en-US" altLang="ko-KR" sz="2400" dirty="0"/>
          </a:p>
          <a:p>
            <a:r>
              <a:rPr lang="en-US" altLang="ko-KR" sz="2400" dirty="0"/>
              <a:t>        </a:t>
            </a:r>
            <a:r>
              <a:rPr lang="ko-KR" altLang="en-US" sz="2400" dirty="0"/>
              <a:t> </a:t>
            </a:r>
            <a:r>
              <a:rPr lang="en-US" altLang="ko-KR" sz="2400" dirty="0"/>
              <a:t>2016</a:t>
            </a:r>
            <a:r>
              <a:rPr lang="ko-KR" altLang="en-US" sz="2400" dirty="0"/>
              <a:t>년 </a:t>
            </a:r>
            <a:r>
              <a:rPr lang="en-US" altLang="ko-KR" sz="2400" dirty="0"/>
              <a:t>1</a:t>
            </a:r>
            <a:r>
              <a:rPr lang="ko-KR" altLang="en-US" sz="2400" dirty="0"/>
              <a:t>학기 랩실 회비를 받지않는다</a:t>
            </a:r>
            <a:r>
              <a:rPr lang="en-US" altLang="ko-KR" sz="2400" dirty="0"/>
              <a:t>.</a:t>
            </a:r>
            <a:endParaRPr lang="ko-KR" altLang="en-US" sz="2400" dirty="0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21864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782</Words>
  <Application>Microsoft Office PowerPoint</Application>
  <PresentationFormat>와이드스크린</PresentationFormat>
  <Paragraphs>326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2016 – 1학기  전체 총회</vt:lpstr>
      <vt:lpstr>2016 -1학기 전체 회비 예산서</vt:lpstr>
      <vt:lpstr>2016 -1학기 전체 회비 예산서</vt:lpstr>
      <vt:lpstr>2015 전년도 잉여 기자재 및 다과</vt:lpstr>
      <vt:lpstr>2016 3월 예비논문 구입 품목</vt:lpstr>
      <vt:lpstr>2016 3월 이후 잉여 기자재</vt:lpstr>
      <vt:lpstr>PowerPoint 프레젠테이션</vt:lpstr>
      <vt:lpstr>2016 -1학기 랩실 회비 예산서</vt:lpstr>
      <vt:lpstr>2016 -1학기 랩실 회비 논의사항 </vt:lpstr>
      <vt:lpstr>2016 -1학기 랩실 회비 논의사항 </vt:lpstr>
      <vt:lpstr>2015 전년도 잉여 기자재 및 다과 및 2016 -1학기 잉여 기자재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– 1  전체 총회</dc:title>
  <dc:creator>박한철</dc:creator>
  <cp:lastModifiedBy>박한철</cp:lastModifiedBy>
  <cp:revision>16</cp:revision>
  <dcterms:created xsi:type="dcterms:W3CDTF">2016-04-05T07:24:31Z</dcterms:created>
  <dcterms:modified xsi:type="dcterms:W3CDTF">2016-04-11T01:30:22Z</dcterms:modified>
</cp:coreProperties>
</file>