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76" r:id="rId4"/>
    <p:sldId id="280" r:id="rId5"/>
    <p:sldId id="285" r:id="rId6"/>
    <p:sldId id="277" r:id="rId7"/>
    <p:sldId id="284" r:id="rId8"/>
    <p:sldId id="263" r:id="rId9"/>
    <p:sldId id="264" r:id="rId10"/>
    <p:sldId id="278" r:id="rId11"/>
    <p:sldId id="282" r:id="rId12"/>
  </p:sldIdLst>
  <p:sldSz cx="9144000" cy="6858000" type="screen4x3"/>
  <p:notesSz cx="6788150" cy="992346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33257-2D01-42A7-92D1-6D1519A97D08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328-2200-4039-8006-A444DB0FC0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827371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33257-2D01-42A7-92D1-6D1519A97D08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328-2200-4039-8006-A444DB0FC0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145213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33257-2D01-42A7-92D1-6D1519A97D08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328-2200-4039-8006-A444DB0FC0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037083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제목 슬라이드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 userDrawn="1"/>
        </p:nvSpPr>
        <p:spPr bwMode="auto">
          <a:xfrm>
            <a:off x="0" y="1196975"/>
            <a:ext cx="9144000" cy="5661025"/>
          </a:xfrm>
          <a:prstGeom prst="rect">
            <a:avLst/>
          </a:prstGeom>
          <a:gradFill rotWithShape="1">
            <a:gsLst>
              <a:gs pos="0">
                <a:srgbClr val="000042">
                  <a:alpha val="17999"/>
                </a:srgbClr>
              </a:gs>
              <a:gs pos="100000">
                <a:srgbClr val="0000A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1D1B6-99F9-4ABC-9309-54217DC2DDC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="" xmlns:p14="http://schemas.microsoft.com/office/powerpoint/2010/main" val="2979465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33257-2D01-42A7-92D1-6D1519A97D08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328-2200-4039-8006-A444DB0FC0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24973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33257-2D01-42A7-92D1-6D1519A97D08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328-2200-4039-8006-A444DB0FC0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107653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33257-2D01-42A7-92D1-6D1519A97D08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328-2200-4039-8006-A444DB0FC0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46323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33257-2D01-42A7-92D1-6D1519A97D08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328-2200-4039-8006-A444DB0FC0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771624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33257-2D01-42A7-92D1-6D1519A97D08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328-2200-4039-8006-A444DB0FC0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414757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33257-2D01-42A7-92D1-6D1519A97D08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328-2200-4039-8006-A444DB0FC0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286293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33257-2D01-42A7-92D1-6D1519A97D08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328-2200-4039-8006-A444DB0FC0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866323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33257-2D01-42A7-92D1-6D1519A97D08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328-2200-4039-8006-A444DB0FC0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683775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33257-2D01-42A7-92D1-6D1519A97D08}" type="datetimeFigureOut">
              <a:rPr lang="ko-KR" altLang="en-US" smtClean="0"/>
              <a:pPr/>
              <a:t>2014-03-25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0E328-2200-4039-8006-A444DB0FC0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78599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67544" y="332656"/>
            <a:ext cx="45781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</a:rPr>
              <a:t>Müller-</a:t>
            </a:r>
            <a:r>
              <a:rPr lang="en-US" altLang="ko-KR" sz="4000" dirty="0" err="1" smtClean="0">
                <a:solidFill>
                  <a:schemeClr val="bg1"/>
                </a:solidFill>
              </a:rPr>
              <a:t>Lyer</a:t>
            </a:r>
            <a:r>
              <a:rPr lang="en-US" altLang="ko-KR" sz="4000" dirty="0" smtClean="0">
                <a:solidFill>
                  <a:schemeClr val="bg1"/>
                </a:solidFill>
              </a:rPr>
              <a:t> illusion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백승아\Desktop\mullerlyer-illusia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556792"/>
            <a:ext cx="4572000" cy="3238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직사각형 7"/>
          <p:cNvSpPr/>
          <p:nvPr/>
        </p:nvSpPr>
        <p:spPr>
          <a:xfrm>
            <a:off x="490962" y="5169386"/>
            <a:ext cx="29354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200" dirty="0" smtClean="0">
                <a:solidFill>
                  <a:schemeClr val="bg1"/>
                </a:solidFill>
              </a:rPr>
              <a:t>착시 현상 실험</a:t>
            </a:r>
            <a:endParaRPr lang="ko-KR" alt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20072" y="6381328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대구대학교 심리학과 최정임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백승아 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1242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467544" y="332656"/>
            <a:ext cx="45781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</a:rPr>
              <a:t>Müller-</a:t>
            </a:r>
            <a:r>
              <a:rPr lang="en-US" altLang="ko-KR" sz="4000" dirty="0" err="1" smtClean="0">
                <a:solidFill>
                  <a:schemeClr val="bg1"/>
                </a:solidFill>
              </a:rPr>
              <a:t>Lyer</a:t>
            </a:r>
            <a:r>
              <a:rPr lang="en-US" altLang="ko-KR" sz="4000" dirty="0" smtClean="0">
                <a:solidFill>
                  <a:schemeClr val="bg1"/>
                </a:solidFill>
              </a:rPr>
              <a:t> illusion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grpSp>
        <p:nvGrpSpPr>
          <p:cNvPr id="32" name="그룹 31"/>
          <p:cNvGrpSpPr/>
          <p:nvPr/>
        </p:nvGrpSpPr>
        <p:grpSpPr>
          <a:xfrm>
            <a:off x="1043608" y="2325085"/>
            <a:ext cx="3537879" cy="1507385"/>
            <a:chOff x="1043608" y="2680342"/>
            <a:chExt cx="3537879" cy="1507385"/>
          </a:xfrm>
        </p:grpSpPr>
        <p:grpSp>
          <p:nvGrpSpPr>
            <p:cNvPr id="24" name="그룹 23"/>
            <p:cNvGrpSpPr/>
            <p:nvPr/>
          </p:nvGrpSpPr>
          <p:grpSpPr>
            <a:xfrm>
              <a:off x="1043608" y="2680342"/>
              <a:ext cx="3537879" cy="1507385"/>
              <a:chOff x="1043608" y="2680342"/>
              <a:chExt cx="3537879" cy="1507385"/>
            </a:xfrm>
          </p:grpSpPr>
          <p:sp>
            <p:nvSpPr>
              <p:cNvPr id="5" name="직사각형 4"/>
              <p:cNvSpPr/>
              <p:nvPr/>
            </p:nvSpPr>
            <p:spPr>
              <a:xfrm>
                <a:off x="1043608" y="2680342"/>
                <a:ext cx="3537879" cy="150738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3" name="직선 연결선 12"/>
              <p:cNvCxnSpPr>
                <a:endCxn id="5" idx="3"/>
              </p:cNvCxnSpPr>
              <p:nvPr/>
            </p:nvCxnSpPr>
            <p:spPr>
              <a:xfrm>
                <a:off x="1561555" y="3423392"/>
                <a:ext cx="3019932" cy="1064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" name="직선 연결선 25"/>
            <p:cNvCxnSpPr/>
            <p:nvPr/>
          </p:nvCxnSpPr>
          <p:spPr>
            <a:xfrm>
              <a:off x="1264833" y="3149213"/>
              <a:ext cx="298435" cy="27154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 flipV="1">
              <a:off x="1264833" y="3416578"/>
              <a:ext cx="298435" cy="30452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그룹 18"/>
          <p:cNvGrpSpPr/>
          <p:nvPr/>
        </p:nvGrpSpPr>
        <p:grpSpPr>
          <a:xfrm>
            <a:off x="4355976" y="2289080"/>
            <a:ext cx="3537879" cy="1579393"/>
            <a:chOff x="7671792" y="769487"/>
            <a:chExt cx="3537879" cy="1579393"/>
          </a:xfrm>
        </p:grpSpPr>
        <p:sp>
          <p:nvSpPr>
            <p:cNvPr id="2" name="직사각형 1"/>
            <p:cNvSpPr/>
            <p:nvPr/>
          </p:nvSpPr>
          <p:spPr>
            <a:xfrm>
              <a:off x="7671792" y="769487"/>
              <a:ext cx="3537879" cy="157939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9" name="직선 연결선 8"/>
            <p:cNvCxnSpPr>
              <a:endCxn id="2" idx="1"/>
            </p:cNvCxnSpPr>
            <p:nvPr/>
          </p:nvCxnSpPr>
          <p:spPr>
            <a:xfrm flipH="1">
              <a:off x="7671792" y="1559183"/>
              <a:ext cx="1834376" cy="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그룹 42"/>
          <p:cNvGrpSpPr/>
          <p:nvPr/>
        </p:nvGrpSpPr>
        <p:grpSpPr>
          <a:xfrm>
            <a:off x="2587036" y="4557263"/>
            <a:ext cx="3537879" cy="1507385"/>
            <a:chOff x="1043608" y="2680342"/>
            <a:chExt cx="3537879" cy="1507385"/>
          </a:xfrm>
        </p:grpSpPr>
        <p:grpSp>
          <p:nvGrpSpPr>
            <p:cNvPr id="44" name="그룹 43"/>
            <p:cNvGrpSpPr/>
            <p:nvPr/>
          </p:nvGrpSpPr>
          <p:grpSpPr>
            <a:xfrm>
              <a:off x="1043608" y="2680342"/>
              <a:ext cx="3537879" cy="1507385"/>
              <a:chOff x="1043608" y="2680342"/>
              <a:chExt cx="3537879" cy="1507385"/>
            </a:xfrm>
          </p:grpSpPr>
          <p:sp>
            <p:nvSpPr>
              <p:cNvPr id="47" name="직사각형 46"/>
              <p:cNvSpPr/>
              <p:nvPr/>
            </p:nvSpPr>
            <p:spPr>
              <a:xfrm>
                <a:off x="1043608" y="2680342"/>
                <a:ext cx="3537879" cy="150738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8" name="직선 연결선 47"/>
              <p:cNvCxnSpPr>
                <a:endCxn id="47" idx="3"/>
              </p:cNvCxnSpPr>
              <p:nvPr/>
            </p:nvCxnSpPr>
            <p:spPr>
              <a:xfrm>
                <a:off x="1561555" y="3423392"/>
                <a:ext cx="3019932" cy="1064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5" name="직선 연결선 44"/>
            <p:cNvCxnSpPr/>
            <p:nvPr/>
          </p:nvCxnSpPr>
          <p:spPr>
            <a:xfrm>
              <a:off x="1264833" y="3149213"/>
              <a:ext cx="298435" cy="27154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직선 연결선 45"/>
            <p:cNvCxnSpPr/>
            <p:nvPr/>
          </p:nvCxnSpPr>
          <p:spPr>
            <a:xfrm flipV="1">
              <a:off x="1264833" y="3416578"/>
              <a:ext cx="298435" cy="30452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그룹 48"/>
          <p:cNvGrpSpPr/>
          <p:nvPr/>
        </p:nvGrpSpPr>
        <p:grpSpPr>
          <a:xfrm>
            <a:off x="4355976" y="4513903"/>
            <a:ext cx="3537879" cy="1579393"/>
            <a:chOff x="7671792" y="769487"/>
            <a:chExt cx="3537879" cy="1579393"/>
          </a:xfrm>
        </p:grpSpPr>
        <p:sp>
          <p:nvSpPr>
            <p:cNvPr id="50" name="직사각형 49"/>
            <p:cNvSpPr/>
            <p:nvPr/>
          </p:nvSpPr>
          <p:spPr>
            <a:xfrm>
              <a:off x="7671792" y="769487"/>
              <a:ext cx="3537879" cy="157939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51" name="직선 연결선 50"/>
            <p:cNvCxnSpPr>
              <a:endCxn id="50" idx="1"/>
            </p:cNvCxnSpPr>
            <p:nvPr/>
          </p:nvCxnSpPr>
          <p:spPr>
            <a:xfrm flipH="1">
              <a:off x="7671792" y="1559183"/>
              <a:ext cx="1834376" cy="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오른쪽 화살표 51"/>
          <p:cNvSpPr/>
          <p:nvPr/>
        </p:nvSpPr>
        <p:spPr>
          <a:xfrm>
            <a:off x="179512" y="2793956"/>
            <a:ext cx="648072" cy="571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오른쪽 화살표 53"/>
          <p:cNvSpPr/>
          <p:nvPr/>
        </p:nvSpPr>
        <p:spPr>
          <a:xfrm rot="10800000">
            <a:off x="179512" y="5018779"/>
            <a:ext cx="648072" cy="571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순서도: 처리 54"/>
          <p:cNvSpPr/>
          <p:nvPr/>
        </p:nvSpPr>
        <p:spPr>
          <a:xfrm>
            <a:off x="6444208" y="2641695"/>
            <a:ext cx="1152128" cy="8640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/>
              <a:t>감소</a:t>
            </a:r>
            <a:endParaRPr lang="ko-KR" altLang="en-US" sz="2800" dirty="0"/>
          </a:p>
        </p:txBody>
      </p:sp>
      <p:sp>
        <p:nvSpPr>
          <p:cNvPr id="56" name="순서도: 처리 55"/>
          <p:cNvSpPr/>
          <p:nvPr/>
        </p:nvSpPr>
        <p:spPr>
          <a:xfrm>
            <a:off x="6444208" y="4775141"/>
            <a:ext cx="1152128" cy="8640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/>
              <a:t>증가</a:t>
            </a:r>
            <a:endParaRPr lang="ko-KR" altLang="en-US" sz="2800" dirty="0"/>
          </a:p>
        </p:txBody>
      </p:sp>
      <p:cxnSp>
        <p:nvCxnSpPr>
          <p:cNvPr id="57" name="직선 연결선 56"/>
          <p:cNvCxnSpPr/>
          <p:nvPr/>
        </p:nvCxnSpPr>
        <p:spPr>
          <a:xfrm>
            <a:off x="5883700" y="2812534"/>
            <a:ext cx="298435" cy="27154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 flipV="1">
            <a:off x="5883700" y="3079899"/>
            <a:ext cx="298435" cy="3045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>
            <a:off x="5883700" y="5030310"/>
            <a:ext cx="298435" cy="27154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 flipV="1">
            <a:off x="5883700" y="5297675"/>
            <a:ext cx="298435" cy="3045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 flipH="1">
            <a:off x="4355976" y="2829024"/>
            <a:ext cx="288032" cy="27154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 flipH="1" flipV="1">
            <a:off x="4355976" y="3100565"/>
            <a:ext cx="288032" cy="3003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직선 연결선 66"/>
          <p:cNvCxnSpPr/>
          <p:nvPr/>
        </p:nvCxnSpPr>
        <p:spPr>
          <a:xfrm flipH="1">
            <a:off x="4355976" y="5018779"/>
            <a:ext cx="288032" cy="27154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직선 연결선 67"/>
          <p:cNvCxnSpPr/>
          <p:nvPr/>
        </p:nvCxnSpPr>
        <p:spPr>
          <a:xfrm flipH="1" flipV="1">
            <a:off x="4355976" y="5290320"/>
            <a:ext cx="288032" cy="3003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아래쪽 화살표 68"/>
          <p:cNvSpPr/>
          <p:nvPr/>
        </p:nvSpPr>
        <p:spPr>
          <a:xfrm>
            <a:off x="3923928" y="1554758"/>
            <a:ext cx="864096" cy="7221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 smtClean="0"/>
              <a:t>15</a:t>
            </a:r>
            <a:endParaRPr lang="ko-KR" altLang="en-US" sz="1600" dirty="0"/>
          </a:p>
        </p:txBody>
      </p:sp>
      <p:sp>
        <p:nvSpPr>
          <p:cNvPr id="70" name="위쪽 화살표 69"/>
          <p:cNvSpPr/>
          <p:nvPr/>
        </p:nvSpPr>
        <p:spPr>
          <a:xfrm>
            <a:off x="3923928" y="6091262"/>
            <a:ext cx="864096" cy="72211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3</a:t>
            </a:r>
            <a:endParaRPr lang="ko-KR" altLang="en-US" dirty="0"/>
          </a:p>
        </p:txBody>
      </p:sp>
      <p:sp>
        <p:nvSpPr>
          <p:cNvPr id="71" name="직사각형 70"/>
          <p:cNvSpPr/>
          <p:nvPr/>
        </p:nvSpPr>
        <p:spPr>
          <a:xfrm>
            <a:off x="467544" y="1013827"/>
            <a:ext cx="146546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chemeClr val="bg1"/>
                </a:solidFill>
              </a:rPr>
              <a:t>5. </a:t>
            </a:r>
            <a:r>
              <a:rPr lang="ko-KR" altLang="en-US" sz="3200" dirty="0" smtClean="0">
                <a:solidFill>
                  <a:schemeClr val="bg1"/>
                </a:solidFill>
              </a:rPr>
              <a:t>실험</a:t>
            </a:r>
            <a:endParaRPr lang="en-US" altLang="ko-KR" sz="3200" dirty="0" smtClean="0">
              <a:solidFill>
                <a:schemeClr val="bg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220072" y="6381328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대구대학교 심리학과 최정임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백승아 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0895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repeatCount="500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44444E-6 L 0.14531 -0.0006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57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repeatCount="500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532 0.00069 L 2.77778E-6 3.7037E-6 " pathEditMode="relative" rAng="0" ptsTypes="AA">
                                      <p:cBhvr>
                                        <p:cTn id="10" dur="1000" spd="-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57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467544" y="332656"/>
            <a:ext cx="45781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</a:rPr>
              <a:t>Müller-</a:t>
            </a:r>
            <a:r>
              <a:rPr lang="en-US" altLang="ko-KR" sz="4000" dirty="0" err="1" smtClean="0">
                <a:solidFill>
                  <a:schemeClr val="bg1"/>
                </a:solidFill>
              </a:rPr>
              <a:t>Lyer</a:t>
            </a:r>
            <a:r>
              <a:rPr lang="en-US" altLang="ko-KR" sz="4000" dirty="0" smtClean="0">
                <a:solidFill>
                  <a:schemeClr val="bg1"/>
                </a:solidFill>
              </a:rPr>
              <a:t> illusion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grpSp>
        <p:nvGrpSpPr>
          <p:cNvPr id="24" name="그룹 23"/>
          <p:cNvGrpSpPr/>
          <p:nvPr/>
        </p:nvGrpSpPr>
        <p:grpSpPr>
          <a:xfrm>
            <a:off x="1043608" y="2361090"/>
            <a:ext cx="3537879" cy="1507385"/>
            <a:chOff x="1043608" y="2680342"/>
            <a:chExt cx="3537879" cy="1507385"/>
          </a:xfrm>
        </p:grpSpPr>
        <p:sp>
          <p:nvSpPr>
            <p:cNvPr id="5" name="직사각형 4"/>
            <p:cNvSpPr/>
            <p:nvPr/>
          </p:nvSpPr>
          <p:spPr>
            <a:xfrm>
              <a:off x="1043608" y="2680342"/>
              <a:ext cx="3537879" cy="150738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" name="직선 연결선 12"/>
            <p:cNvCxnSpPr>
              <a:endCxn id="5" idx="3"/>
            </p:cNvCxnSpPr>
            <p:nvPr/>
          </p:nvCxnSpPr>
          <p:spPr>
            <a:xfrm>
              <a:off x="1561555" y="3423392"/>
              <a:ext cx="3019932" cy="1064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그룹 18"/>
          <p:cNvGrpSpPr/>
          <p:nvPr/>
        </p:nvGrpSpPr>
        <p:grpSpPr>
          <a:xfrm>
            <a:off x="4355976" y="2325085"/>
            <a:ext cx="3537879" cy="1579393"/>
            <a:chOff x="7671792" y="769487"/>
            <a:chExt cx="3537879" cy="1579393"/>
          </a:xfrm>
        </p:grpSpPr>
        <p:sp>
          <p:nvSpPr>
            <p:cNvPr id="2" name="직사각형 1"/>
            <p:cNvSpPr/>
            <p:nvPr/>
          </p:nvSpPr>
          <p:spPr>
            <a:xfrm>
              <a:off x="7671792" y="769487"/>
              <a:ext cx="3537879" cy="157939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9" name="직선 연결선 8"/>
            <p:cNvCxnSpPr>
              <a:endCxn id="2" idx="1"/>
            </p:cNvCxnSpPr>
            <p:nvPr/>
          </p:nvCxnSpPr>
          <p:spPr>
            <a:xfrm flipH="1">
              <a:off x="7671792" y="1559183"/>
              <a:ext cx="1834376" cy="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그룹 43"/>
          <p:cNvGrpSpPr/>
          <p:nvPr/>
        </p:nvGrpSpPr>
        <p:grpSpPr>
          <a:xfrm>
            <a:off x="2622601" y="4556415"/>
            <a:ext cx="3537879" cy="1507385"/>
            <a:chOff x="1043608" y="2680342"/>
            <a:chExt cx="3537879" cy="1507385"/>
          </a:xfrm>
        </p:grpSpPr>
        <p:sp>
          <p:nvSpPr>
            <p:cNvPr id="47" name="직사각형 46"/>
            <p:cNvSpPr/>
            <p:nvPr/>
          </p:nvSpPr>
          <p:spPr>
            <a:xfrm>
              <a:off x="1043608" y="2680342"/>
              <a:ext cx="3537879" cy="150738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8" name="직선 연결선 47"/>
            <p:cNvCxnSpPr>
              <a:endCxn id="47" idx="3"/>
            </p:cNvCxnSpPr>
            <p:nvPr/>
          </p:nvCxnSpPr>
          <p:spPr>
            <a:xfrm>
              <a:off x="1561555" y="3423392"/>
              <a:ext cx="3019932" cy="1064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그룹 48"/>
          <p:cNvGrpSpPr/>
          <p:nvPr/>
        </p:nvGrpSpPr>
        <p:grpSpPr>
          <a:xfrm>
            <a:off x="4355976" y="4513903"/>
            <a:ext cx="3537879" cy="1579393"/>
            <a:chOff x="7671792" y="769487"/>
            <a:chExt cx="3537879" cy="1579393"/>
          </a:xfrm>
        </p:grpSpPr>
        <p:sp>
          <p:nvSpPr>
            <p:cNvPr id="50" name="직사각형 49"/>
            <p:cNvSpPr/>
            <p:nvPr/>
          </p:nvSpPr>
          <p:spPr>
            <a:xfrm>
              <a:off x="7671792" y="769487"/>
              <a:ext cx="3537879" cy="157939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51" name="직선 연결선 50"/>
            <p:cNvCxnSpPr>
              <a:endCxn id="50" idx="1"/>
            </p:cNvCxnSpPr>
            <p:nvPr/>
          </p:nvCxnSpPr>
          <p:spPr>
            <a:xfrm flipH="1">
              <a:off x="7671792" y="1559183"/>
              <a:ext cx="1834376" cy="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오른쪽 화살표 51"/>
          <p:cNvSpPr/>
          <p:nvPr/>
        </p:nvSpPr>
        <p:spPr>
          <a:xfrm>
            <a:off x="179512" y="2829961"/>
            <a:ext cx="648072" cy="571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오른쪽 화살표 53"/>
          <p:cNvSpPr/>
          <p:nvPr/>
        </p:nvSpPr>
        <p:spPr>
          <a:xfrm rot="10800000">
            <a:off x="179512" y="5018779"/>
            <a:ext cx="648072" cy="571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순서도: 처리 54"/>
          <p:cNvSpPr/>
          <p:nvPr/>
        </p:nvSpPr>
        <p:spPr>
          <a:xfrm>
            <a:off x="6444208" y="2677700"/>
            <a:ext cx="1152128" cy="8640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/>
              <a:t>감소</a:t>
            </a:r>
            <a:endParaRPr lang="ko-KR" altLang="en-US" sz="2800" dirty="0"/>
          </a:p>
        </p:txBody>
      </p:sp>
      <p:sp>
        <p:nvSpPr>
          <p:cNvPr id="56" name="순서도: 처리 55"/>
          <p:cNvSpPr/>
          <p:nvPr/>
        </p:nvSpPr>
        <p:spPr>
          <a:xfrm>
            <a:off x="6444208" y="4775141"/>
            <a:ext cx="1152128" cy="8640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/>
              <a:t>증가</a:t>
            </a:r>
            <a:endParaRPr lang="ko-KR" altLang="en-US" sz="2800" dirty="0"/>
          </a:p>
        </p:txBody>
      </p:sp>
      <p:sp>
        <p:nvSpPr>
          <p:cNvPr id="28" name="아래쪽 화살표 27"/>
          <p:cNvSpPr/>
          <p:nvPr/>
        </p:nvSpPr>
        <p:spPr>
          <a:xfrm>
            <a:off x="3923928" y="1626766"/>
            <a:ext cx="864096" cy="7221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 smtClean="0"/>
              <a:t>15</a:t>
            </a:r>
            <a:endParaRPr lang="ko-KR" altLang="en-US" sz="1600" dirty="0"/>
          </a:p>
        </p:txBody>
      </p:sp>
      <p:sp>
        <p:nvSpPr>
          <p:cNvPr id="6" name="위쪽 화살표 5"/>
          <p:cNvSpPr/>
          <p:nvPr/>
        </p:nvSpPr>
        <p:spPr>
          <a:xfrm>
            <a:off x="3923928" y="6091262"/>
            <a:ext cx="864096" cy="72211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3</a:t>
            </a:r>
            <a:endParaRPr lang="ko-KR" altLang="en-US" dirty="0"/>
          </a:p>
        </p:txBody>
      </p:sp>
      <p:sp>
        <p:nvSpPr>
          <p:cNvPr id="30" name="직사각형 29"/>
          <p:cNvSpPr/>
          <p:nvPr/>
        </p:nvSpPr>
        <p:spPr>
          <a:xfrm>
            <a:off x="467544" y="1013827"/>
            <a:ext cx="146546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chemeClr val="bg1"/>
                </a:solidFill>
              </a:rPr>
              <a:t>5. </a:t>
            </a:r>
            <a:r>
              <a:rPr lang="ko-KR" altLang="en-US" sz="3200" dirty="0" smtClean="0">
                <a:solidFill>
                  <a:schemeClr val="bg1"/>
                </a:solidFill>
              </a:rPr>
              <a:t>실험</a:t>
            </a:r>
            <a:endParaRPr lang="en-US" altLang="ko-KR" sz="3200" dirty="0" smtClean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220072" y="6381328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대구대학교 심리학과 최정임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백승아 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393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repeatCount="500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44444E-6 L 0.28697 -0.0006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40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repeatCount="500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6 L -0.1908 3.7037E-6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467544" y="332656"/>
            <a:ext cx="45781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</a:rPr>
              <a:t>Müller-</a:t>
            </a:r>
            <a:r>
              <a:rPr lang="en-US" altLang="ko-KR" sz="4000" dirty="0" err="1" smtClean="0">
                <a:solidFill>
                  <a:schemeClr val="bg1"/>
                </a:solidFill>
              </a:rPr>
              <a:t>Lyer</a:t>
            </a:r>
            <a:r>
              <a:rPr lang="en-US" altLang="ko-KR" sz="4000" dirty="0" smtClean="0">
                <a:solidFill>
                  <a:schemeClr val="bg1"/>
                </a:solidFill>
              </a:rPr>
              <a:t> illusion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20935" y="1124744"/>
            <a:ext cx="3130985" cy="50167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950" indent="-742950">
              <a:lnSpc>
                <a:spcPct val="200000"/>
              </a:lnSpc>
              <a:buAutoNum type="arabicPeriod"/>
            </a:pPr>
            <a:r>
              <a:rPr lang="ko-KR" altLang="en-US" sz="3200" dirty="0" smtClean="0">
                <a:solidFill>
                  <a:schemeClr val="bg1"/>
                </a:solidFill>
              </a:rPr>
              <a:t>실험 주제</a:t>
            </a:r>
            <a:endParaRPr lang="en-US" altLang="ko-KR" sz="3200" dirty="0" smtClean="0">
              <a:solidFill>
                <a:schemeClr val="bg1"/>
              </a:solidFill>
            </a:endParaRPr>
          </a:p>
          <a:p>
            <a:pPr marL="742950" indent="-742950">
              <a:lnSpc>
                <a:spcPct val="200000"/>
              </a:lnSpc>
              <a:buFontTx/>
              <a:buAutoNum type="arabicPeriod"/>
            </a:pPr>
            <a:r>
              <a:rPr lang="ko-KR" altLang="en-US" sz="3200" dirty="0" smtClean="0">
                <a:solidFill>
                  <a:schemeClr val="bg1"/>
                </a:solidFill>
              </a:rPr>
              <a:t>변인 설명</a:t>
            </a:r>
            <a:endParaRPr lang="en-US" altLang="ko-KR" sz="3200" dirty="0" smtClean="0">
              <a:solidFill>
                <a:schemeClr val="bg1"/>
              </a:solidFill>
            </a:endParaRPr>
          </a:p>
          <a:p>
            <a:pPr marL="742950" indent="-742950">
              <a:lnSpc>
                <a:spcPct val="200000"/>
              </a:lnSpc>
              <a:buAutoNum type="arabicPeriod"/>
            </a:pPr>
            <a:r>
              <a:rPr lang="ko-KR" altLang="en-US" sz="3200" dirty="0" smtClean="0">
                <a:solidFill>
                  <a:schemeClr val="bg1"/>
                </a:solidFill>
              </a:rPr>
              <a:t>실험 </a:t>
            </a:r>
            <a:r>
              <a:rPr lang="ko-KR" altLang="en-US" sz="3200" dirty="0" err="1" smtClean="0">
                <a:solidFill>
                  <a:schemeClr val="bg1"/>
                </a:solidFill>
              </a:rPr>
              <a:t>설계법</a:t>
            </a:r>
            <a:endParaRPr lang="en-US" altLang="ko-KR" sz="3200" dirty="0" smtClean="0">
              <a:solidFill>
                <a:schemeClr val="bg1"/>
              </a:solidFill>
            </a:endParaRPr>
          </a:p>
          <a:p>
            <a:pPr marL="742950" indent="-742950">
              <a:lnSpc>
                <a:spcPct val="200000"/>
              </a:lnSpc>
              <a:buAutoNum type="arabicPeriod"/>
            </a:pPr>
            <a:r>
              <a:rPr lang="ko-KR" altLang="en-US" sz="3200" dirty="0" smtClean="0">
                <a:solidFill>
                  <a:schemeClr val="bg1"/>
                </a:solidFill>
              </a:rPr>
              <a:t>보고서 목차</a:t>
            </a:r>
            <a:endParaRPr lang="en-US" altLang="ko-KR" sz="3200" dirty="0" smtClean="0">
              <a:solidFill>
                <a:schemeClr val="bg1"/>
              </a:solidFill>
            </a:endParaRPr>
          </a:p>
          <a:p>
            <a:pPr marL="742950" indent="-742950">
              <a:lnSpc>
                <a:spcPct val="200000"/>
              </a:lnSpc>
              <a:buAutoNum type="arabicPeriod"/>
            </a:pPr>
            <a:r>
              <a:rPr lang="ko-KR" altLang="en-US" sz="3200" dirty="0" smtClean="0">
                <a:solidFill>
                  <a:schemeClr val="bg1"/>
                </a:solidFill>
              </a:rPr>
              <a:t>실험</a:t>
            </a:r>
            <a:endParaRPr lang="en-US" altLang="ko-KR" sz="3200" dirty="0" smtClean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20072" y="6381328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대구대학교 심리학과 최정임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백승아 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3282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467544" y="332656"/>
            <a:ext cx="45781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</a:rPr>
              <a:t>Müller-</a:t>
            </a:r>
            <a:r>
              <a:rPr lang="en-US" altLang="ko-KR" sz="4000" dirty="0" err="1" smtClean="0">
                <a:solidFill>
                  <a:schemeClr val="bg1"/>
                </a:solidFill>
              </a:rPr>
              <a:t>Lyer</a:t>
            </a:r>
            <a:r>
              <a:rPr lang="en-US" altLang="ko-KR" sz="4000" dirty="0" smtClean="0">
                <a:solidFill>
                  <a:schemeClr val="bg1"/>
                </a:solidFill>
              </a:rPr>
              <a:t> illusion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67544" y="1053891"/>
            <a:ext cx="7274748" cy="36009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ko-KR" altLang="en-US" sz="3200" dirty="0" smtClean="0">
                <a:solidFill>
                  <a:schemeClr val="bg1"/>
                </a:solidFill>
              </a:rPr>
              <a:t>실험 주제 </a:t>
            </a:r>
            <a:r>
              <a:rPr lang="en-US" altLang="ko-KR" sz="3200" dirty="0" smtClean="0">
                <a:solidFill>
                  <a:schemeClr val="bg1"/>
                </a:solidFill>
              </a:rPr>
              <a:t/>
            </a:r>
            <a:br>
              <a:rPr lang="en-US" altLang="ko-KR" sz="3200" dirty="0" smtClean="0">
                <a:solidFill>
                  <a:schemeClr val="bg1"/>
                </a:solidFill>
              </a:rPr>
            </a:br>
            <a:r>
              <a:rPr lang="ko-KR" altLang="en-US" sz="2800" dirty="0" err="1" smtClean="0">
                <a:solidFill>
                  <a:schemeClr val="bg1"/>
                </a:solidFill>
              </a:rPr>
              <a:t>착시계를</a:t>
            </a:r>
            <a:r>
              <a:rPr lang="ko-KR" altLang="en-US" sz="2800" dirty="0" smtClean="0">
                <a:solidFill>
                  <a:schemeClr val="bg1"/>
                </a:solidFill>
              </a:rPr>
              <a:t> 통해서 착시조건인</a:t>
            </a:r>
            <a:r>
              <a:rPr lang="en-US" altLang="ko-KR" sz="2800" dirty="0" smtClean="0">
                <a:solidFill>
                  <a:schemeClr val="bg1"/>
                </a:solidFill>
              </a:rPr>
              <a:t> </a:t>
            </a:r>
            <a:r>
              <a:rPr lang="ko-KR" altLang="en-US" sz="2800" dirty="0" smtClean="0">
                <a:solidFill>
                  <a:schemeClr val="bg1"/>
                </a:solidFill>
              </a:rPr>
              <a:t>상황과 </a:t>
            </a:r>
            <a:endParaRPr lang="en-US" altLang="ko-KR" sz="2800" dirty="0" smtClean="0">
              <a:solidFill>
                <a:schemeClr val="bg1"/>
              </a:solidFill>
            </a:endParaRPr>
          </a:p>
          <a:p>
            <a:pPr marL="742950" indent="-742950">
              <a:lnSpc>
                <a:spcPct val="150000"/>
              </a:lnSpc>
            </a:pPr>
            <a:r>
              <a:rPr lang="en-US" altLang="ko-KR" sz="2800" dirty="0" smtClean="0">
                <a:solidFill>
                  <a:schemeClr val="bg1"/>
                </a:solidFill>
              </a:rPr>
              <a:t>      </a:t>
            </a:r>
            <a:r>
              <a:rPr lang="ko-KR" altLang="en-US" sz="2800" dirty="0" smtClean="0">
                <a:solidFill>
                  <a:schemeClr val="bg1"/>
                </a:solidFill>
              </a:rPr>
              <a:t>착시조건이 아닌 상황을</a:t>
            </a:r>
            <a:r>
              <a:rPr lang="en-US" altLang="ko-KR" sz="2800" dirty="0" smtClean="0">
                <a:solidFill>
                  <a:schemeClr val="bg1"/>
                </a:solidFill>
              </a:rPr>
              <a:t> </a:t>
            </a:r>
            <a:r>
              <a:rPr lang="ko-KR" altLang="en-US" sz="2800" dirty="0" smtClean="0">
                <a:solidFill>
                  <a:schemeClr val="bg1"/>
                </a:solidFill>
              </a:rPr>
              <a:t>비교해 봅시다</a:t>
            </a:r>
            <a:r>
              <a:rPr lang="en-US" altLang="ko-KR" sz="2800" dirty="0" smtClean="0">
                <a:solidFill>
                  <a:schemeClr val="bg1"/>
                </a:solidFill>
              </a:rPr>
              <a:t>.</a:t>
            </a:r>
            <a:br>
              <a:rPr lang="en-US" altLang="ko-KR" sz="2800" dirty="0" smtClean="0">
                <a:solidFill>
                  <a:schemeClr val="bg1"/>
                </a:solidFill>
              </a:rPr>
            </a:br>
            <a:endParaRPr lang="en-US" altLang="ko-KR" sz="32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3200" dirty="0" smtClean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0072" y="6381328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대구대학교 심리학과 최정임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백승아 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0895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67544" y="332656"/>
            <a:ext cx="45781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</a:rPr>
              <a:t>Müller-</a:t>
            </a:r>
            <a:r>
              <a:rPr lang="en-US" altLang="ko-KR" sz="4000" dirty="0" err="1" smtClean="0">
                <a:solidFill>
                  <a:schemeClr val="bg1"/>
                </a:solidFill>
              </a:rPr>
              <a:t>Lyer</a:t>
            </a:r>
            <a:r>
              <a:rPr lang="en-US" altLang="ko-KR" sz="4000" dirty="0" smtClean="0">
                <a:solidFill>
                  <a:schemeClr val="bg1"/>
                </a:solidFill>
              </a:rPr>
              <a:t> illusion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467544" y="837287"/>
            <a:ext cx="2925801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ko-KR" sz="3200" dirty="0" smtClean="0">
                <a:solidFill>
                  <a:schemeClr val="bg1"/>
                </a:solidFill>
              </a:rPr>
              <a:t>2. </a:t>
            </a:r>
            <a:r>
              <a:rPr lang="ko-KR" altLang="en-US" sz="3200" dirty="0" smtClean="0">
                <a:solidFill>
                  <a:schemeClr val="bg1"/>
                </a:solidFill>
              </a:rPr>
              <a:t>변인이란</a:t>
            </a:r>
            <a:r>
              <a:rPr lang="en-US" altLang="ko-KR" sz="3200" dirty="0" smtClean="0">
                <a:solidFill>
                  <a:schemeClr val="bg1"/>
                </a:solidFill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chemeClr val="bg1"/>
                </a:solidFill>
              </a:rPr>
              <a:t>    </a:t>
            </a:r>
            <a:r>
              <a:rPr lang="ko-KR" altLang="en-US" sz="3200" dirty="0" smtClean="0">
                <a:solidFill>
                  <a:schemeClr val="bg1"/>
                </a:solidFill>
              </a:rPr>
              <a:t>독립 변인 </a:t>
            </a:r>
            <a:r>
              <a:rPr lang="en-US" altLang="ko-KR" sz="3200" dirty="0" smtClean="0">
                <a:solidFill>
                  <a:schemeClr val="bg1"/>
                </a:solidFill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ko-KR" altLang="en-US" sz="3200" dirty="0" smtClean="0">
                <a:solidFill>
                  <a:schemeClr val="bg1"/>
                </a:solidFill>
              </a:rPr>
              <a:t>    종속 변인 </a:t>
            </a:r>
            <a:r>
              <a:rPr lang="en-US" altLang="ko-KR" sz="3200" dirty="0" smtClean="0">
                <a:solidFill>
                  <a:schemeClr val="bg1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ko-KR" altLang="en-US" sz="3200" dirty="0" smtClean="0">
                <a:solidFill>
                  <a:schemeClr val="bg1"/>
                </a:solidFill>
              </a:rPr>
              <a:t>    오염 변인 </a:t>
            </a:r>
            <a:r>
              <a:rPr lang="en-US" altLang="ko-KR" sz="3200" dirty="0" smtClean="0">
                <a:solidFill>
                  <a:schemeClr val="bg1"/>
                </a:solidFill>
              </a:rPr>
              <a:t>: </a:t>
            </a:r>
            <a:br>
              <a:rPr lang="en-US" altLang="ko-KR" sz="3200" dirty="0" smtClean="0">
                <a:solidFill>
                  <a:schemeClr val="bg1"/>
                </a:solidFill>
              </a:rPr>
            </a:br>
            <a:endParaRPr lang="en-US" altLang="ko-KR" sz="3200" dirty="0" smtClean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3848" y="2060848"/>
            <a:ext cx="5832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solidFill>
                  <a:schemeClr val="bg1"/>
                </a:solidFill>
              </a:rPr>
              <a:t>실험 결과에 영향을 줄 수 있는 변인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3848" y="2780928"/>
            <a:ext cx="5832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solidFill>
                  <a:schemeClr val="bg1"/>
                </a:solidFill>
              </a:rPr>
              <a:t>독립 변인에 의해 영향을 받는 변인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20072" y="6381328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대구대학교 심리학과 최정임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백승아 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89560" y="3543399"/>
            <a:ext cx="642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smtClean="0">
                <a:solidFill>
                  <a:schemeClr val="bg1"/>
                </a:solidFill>
              </a:rPr>
              <a:t>독립 변인 외 종속변인에 영향을 주는 변인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63688" y="4149080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예</a:t>
            </a:r>
            <a:r>
              <a:rPr lang="en-US" altLang="ko-KR" dirty="0" smtClean="0">
                <a:solidFill>
                  <a:schemeClr val="bg1"/>
                </a:solidFill>
              </a:rPr>
              <a:t>) </a:t>
            </a:r>
            <a:r>
              <a:rPr lang="ko-KR" altLang="en-US" dirty="0" smtClean="0">
                <a:solidFill>
                  <a:schemeClr val="bg1"/>
                </a:solidFill>
              </a:rPr>
              <a:t>길이를 측정하는 감각이 뛰어난 사람이 특정 조건에 배정되는 경우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5013176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solidFill>
                  <a:schemeClr val="bg1"/>
                </a:solidFill>
              </a:rPr>
              <a:t>※ </a:t>
            </a:r>
            <a:r>
              <a:rPr lang="ko-KR" altLang="en-US" sz="2000" dirty="0" smtClean="0">
                <a:solidFill>
                  <a:schemeClr val="bg1"/>
                </a:solidFill>
              </a:rPr>
              <a:t>실험 통제</a:t>
            </a:r>
            <a:r>
              <a:rPr lang="en-US" altLang="ko-KR" sz="2000" dirty="0" smtClean="0">
                <a:solidFill>
                  <a:schemeClr val="bg1"/>
                </a:solidFill>
              </a:rPr>
              <a:t>: </a:t>
            </a:r>
            <a:r>
              <a:rPr lang="ko-KR" altLang="en-US" sz="2000" dirty="0" smtClean="0">
                <a:solidFill>
                  <a:schemeClr val="bg1"/>
                </a:solidFill>
              </a:rPr>
              <a:t>오염변인을 각 조건에 동등화하고</a:t>
            </a:r>
            <a:r>
              <a:rPr lang="en-US" altLang="ko-KR" sz="2000" dirty="0" smtClean="0">
                <a:solidFill>
                  <a:schemeClr val="bg1"/>
                </a:solidFill>
              </a:rPr>
              <a:t>, </a:t>
            </a:r>
            <a:r>
              <a:rPr lang="ko-KR" altLang="en-US" sz="2000" dirty="0" smtClean="0">
                <a:solidFill>
                  <a:schemeClr val="bg1"/>
                </a:solidFill>
              </a:rPr>
              <a:t>피험자를 무작위로 </a:t>
            </a:r>
            <a:endParaRPr lang="en-US" altLang="ko-KR" sz="2000" dirty="0" smtClean="0">
              <a:solidFill>
                <a:schemeClr val="bg1"/>
              </a:solidFill>
            </a:endParaRPr>
          </a:p>
          <a:p>
            <a:r>
              <a:rPr lang="en-US" altLang="ko-KR" sz="2000" dirty="0" smtClean="0">
                <a:solidFill>
                  <a:schemeClr val="bg1"/>
                </a:solidFill>
              </a:rPr>
              <a:t>                 </a:t>
            </a:r>
            <a:r>
              <a:rPr lang="ko-KR" altLang="en-US" sz="2000" dirty="0" smtClean="0">
                <a:solidFill>
                  <a:schemeClr val="bg1"/>
                </a:solidFill>
              </a:rPr>
              <a:t>배정한다</a:t>
            </a:r>
            <a:r>
              <a:rPr lang="en-US" altLang="ko-KR" sz="2000" dirty="0" smtClean="0">
                <a:solidFill>
                  <a:schemeClr val="bg1"/>
                </a:solidFill>
              </a:rPr>
              <a:t>.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7371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67544" y="344850"/>
            <a:ext cx="45781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</a:rPr>
              <a:t>Müller-</a:t>
            </a:r>
            <a:r>
              <a:rPr lang="en-US" altLang="ko-KR" sz="4000" dirty="0" err="1" smtClean="0">
                <a:solidFill>
                  <a:schemeClr val="bg1"/>
                </a:solidFill>
              </a:rPr>
              <a:t>Lyer</a:t>
            </a:r>
            <a:r>
              <a:rPr lang="en-US" altLang="ko-KR" sz="4000" dirty="0" smtClean="0">
                <a:solidFill>
                  <a:schemeClr val="bg1"/>
                </a:solidFill>
              </a:rPr>
              <a:t> illusion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467544" y="1167130"/>
            <a:ext cx="7092006" cy="35394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ko-KR" sz="3200" dirty="0" smtClean="0">
                <a:solidFill>
                  <a:schemeClr val="bg1"/>
                </a:solidFill>
              </a:rPr>
              <a:t>2. </a:t>
            </a:r>
            <a:r>
              <a:rPr lang="ko-KR" altLang="en-US" sz="3200" dirty="0" smtClean="0">
                <a:solidFill>
                  <a:schemeClr val="bg1"/>
                </a:solidFill>
              </a:rPr>
              <a:t>변수 설명 </a:t>
            </a:r>
            <a:r>
              <a:rPr lang="en-US" altLang="ko-KR" sz="2400" dirty="0" smtClean="0">
                <a:solidFill>
                  <a:schemeClr val="bg1"/>
                </a:solidFill>
              </a:rPr>
              <a:t>(</a:t>
            </a:r>
            <a:r>
              <a:rPr lang="ko-KR" altLang="en-US" sz="2400" dirty="0" smtClean="0">
                <a:solidFill>
                  <a:schemeClr val="bg1"/>
                </a:solidFill>
              </a:rPr>
              <a:t>실험에 맞는 변인을 적어봅시다</a:t>
            </a:r>
            <a:r>
              <a:rPr lang="en-US" altLang="ko-KR" sz="2400" dirty="0" smtClean="0">
                <a:solidFill>
                  <a:schemeClr val="bg1"/>
                </a:solidFill>
              </a:rPr>
              <a:t>)</a:t>
            </a:r>
            <a:endParaRPr lang="en-US" altLang="ko-KR" sz="3200" dirty="0">
              <a:solidFill>
                <a:schemeClr val="bg1"/>
              </a:solidFill>
            </a:endParaRPr>
          </a:p>
          <a:p>
            <a:pPr>
              <a:lnSpc>
                <a:spcPct val="250000"/>
              </a:lnSpc>
            </a:pPr>
            <a:r>
              <a:rPr lang="en-US" altLang="ko-KR" sz="3200" dirty="0" smtClean="0">
                <a:solidFill>
                  <a:schemeClr val="bg1"/>
                </a:solidFill>
              </a:rPr>
              <a:t>    </a:t>
            </a:r>
            <a:r>
              <a:rPr lang="ko-KR" altLang="en-US" sz="3200" dirty="0" smtClean="0">
                <a:solidFill>
                  <a:schemeClr val="bg1"/>
                </a:solidFill>
              </a:rPr>
              <a:t>독립 변인 </a:t>
            </a:r>
            <a:r>
              <a:rPr lang="en-US" altLang="ko-KR" sz="3200" dirty="0" smtClean="0">
                <a:solidFill>
                  <a:schemeClr val="bg1"/>
                </a:solidFill>
              </a:rPr>
              <a:t>: </a:t>
            </a:r>
            <a:br>
              <a:rPr lang="en-US" altLang="ko-KR" sz="3200" dirty="0" smtClean="0">
                <a:solidFill>
                  <a:schemeClr val="bg1"/>
                </a:solidFill>
              </a:rPr>
            </a:br>
            <a:r>
              <a:rPr lang="en-US" altLang="ko-KR" sz="3200" dirty="0" smtClean="0">
                <a:solidFill>
                  <a:schemeClr val="bg1"/>
                </a:solidFill>
              </a:rPr>
              <a:t>    </a:t>
            </a:r>
            <a:r>
              <a:rPr lang="ko-KR" altLang="en-US" sz="3200" dirty="0" smtClean="0">
                <a:solidFill>
                  <a:schemeClr val="bg1"/>
                </a:solidFill>
              </a:rPr>
              <a:t>종속 변인 </a:t>
            </a:r>
            <a:r>
              <a:rPr lang="en-US" altLang="ko-KR" sz="3200" dirty="0" smtClean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20072" y="6381328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대구대학교 심리학과 최정임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백승아 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2082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467544" y="476672"/>
            <a:ext cx="45781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</a:rPr>
              <a:t>Müller-</a:t>
            </a:r>
            <a:r>
              <a:rPr lang="en-US" altLang="ko-KR" sz="4000" dirty="0" err="1" smtClean="0">
                <a:solidFill>
                  <a:schemeClr val="bg1"/>
                </a:solidFill>
              </a:rPr>
              <a:t>Lyer</a:t>
            </a:r>
            <a:r>
              <a:rPr lang="en-US" altLang="ko-KR" sz="4000" dirty="0" smtClean="0">
                <a:solidFill>
                  <a:schemeClr val="bg1"/>
                </a:solidFill>
              </a:rPr>
              <a:t> illusion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67544" y="1299532"/>
            <a:ext cx="6325771" cy="37856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chemeClr val="bg1"/>
                </a:solidFill>
              </a:rPr>
              <a:t>3. </a:t>
            </a:r>
            <a:r>
              <a:rPr lang="ko-KR" altLang="en-US" sz="3200" dirty="0" smtClean="0">
                <a:solidFill>
                  <a:schemeClr val="bg1"/>
                </a:solidFill>
              </a:rPr>
              <a:t>실험 설계</a:t>
            </a:r>
            <a:r>
              <a:rPr lang="en-US" altLang="ko-KR" sz="3200" dirty="0" smtClean="0">
                <a:solidFill>
                  <a:schemeClr val="bg1"/>
                </a:solidFill>
              </a:rPr>
              <a:t/>
            </a:r>
            <a:br>
              <a:rPr lang="en-US" altLang="ko-KR" sz="3200" dirty="0" smtClean="0">
                <a:solidFill>
                  <a:schemeClr val="bg1"/>
                </a:solidFill>
              </a:rPr>
            </a:br>
            <a:r>
              <a:rPr lang="en-US" altLang="ko-KR" sz="3200" dirty="0" smtClean="0">
                <a:solidFill>
                  <a:schemeClr val="bg1"/>
                </a:solidFill>
              </a:rPr>
              <a:t>  1) </a:t>
            </a:r>
            <a:r>
              <a:rPr lang="ko-KR" altLang="en-US" sz="3200" dirty="0" smtClean="0">
                <a:solidFill>
                  <a:schemeClr val="bg1"/>
                </a:solidFill>
              </a:rPr>
              <a:t>착시가 없는 조건</a:t>
            </a:r>
            <a:endParaRPr lang="en-US" altLang="ko-KR" sz="32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chemeClr val="bg1"/>
                </a:solidFill>
              </a:rPr>
              <a:t>  2) </a:t>
            </a:r>
            <a:r>
              <a:rPr lang="ko-KR" altLang="en-US" sz="3200" dirty="0" smtClean="0">
                <a:solidFill>
                  <a:schemeClr val="bg1"/>
                </a:solidFill>
              </a:rPr>
              <a:t>안쪽 화살표가 그려진 도형</a:t>
            </a:r>
            <a:endParaRPr lang="en-US" altLang="ko-KR" sz="32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chemeClr val="bg1"/>
                </a:solidFill>
              </a:rPr>
              <a:t>  3) </a:t>
            </a:r>
            <a:r>
              <a:rPr lang="ko-KR" altLang="en-US" sz="3200" dirty="0" smtClean="0">
                <a:solidFill>
                  <a:schemeClr val="bg1"/>
                </a:solidFill>
              </a:rPr>
              <a:t>바깥쪽 화살표가 그려진 도형</a:t>
            </a:r>
            <a:endParaRPr lang="en-US" altLang="ko-KR" sz="32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chemeClr val="bg1"/>
                </a:solidFill>
              </a:rPr>
              <a:t>  4) </a:t>
            </a:r>
            <a:r>
              <a:rPr lang="ko-KR" altLang="en-US" sz="3200" dirty="0" smtClean="0">
                <a:solidFill>
                  <a:schemeClr val="bg1"/>
                </a:solidFill>
              </a:rPr>
              <a:t>두 화살이 함께 있는 도형</a:t>
            </a:r>
            <a:endParaRPr lang="en-US" altLang="ko-KR" sz="2800" dirty="0" smtClean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0072" y="6381328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대구대학교 심리학과 최정임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백승아 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0895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467544" y="476672"/>
            <a:ext cx="45781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</a:rPr>
              <a:t>Müller-</a:t>
            </a:r>
            <a:r>
              <a:rPr lang="en-US" altLang="ko-KR" sz="4000" dirty="0" err="1" smtClean="0">
                <a:solidFill>
                  <a:schemeClr val="bg1"/>
                </a:solidFill>
              </a:rPr>
              <a:t>Lyer</a:t>
            </a:r>
            <a:r>
              <a:rPr lang="en-US" altLang="ko-KR" sz="4000" dirty="0" smtClean="0">
                <a:solidFill>
                  <a:schemeClr val="bg1"/>
                </a:solidFill>
              </a:rPr>
              <a:t> illusion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67544" y="998726"/>
            <a:ext cx="2430474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chemeClr val="bg1"/>
                </a:solidFill>
              </a:rPr>
              <a:t>3. </a:t>
            </a:r>
            <a:r>
              <a:rPr lang="ko-KR" altLang="en-US" sz="3200" dirty="0" smtClean="0">
                <a:solidFill>
                  <a:schemeClr val="bg1"/>
                </a:solidFill>
              </a:rPr>
              <a:t>실험 설계</a:t>
            </a:r>
            <a:r>
              <a:rPr lang="en-US" altLang="ko-KR" sz="3200" dirty="0" smtClean="0">
                <a:solidFill>
                  <a:schemeClr val="bg1"/>
                </a:solidFill>
              </a:rPr>
              <a:t/>
            </a:r>
            <a:br>
              <a:rPr lang="en-US" altLang="ko-KR" sz="3200" dirty="0" smtClean="0">
                <a:solidFill>
                  <a:schemeClr val="bg1"/>
                </a:solidFill>
              </a:rPr>
            </a:br>
            <a:r>
              <a:rPr lang="en-US" altLang="ko-KR" sz="3200" dirty="0" smtClean="0">
                <a:solidFill>
                  <a:schemeClr val="bg1"/>
                </a:solidFill>
              </a:rPr>
              <a:t>   </a:t>
            </a:r>
            <a:endParaRPr lang="en-US" altLang="ko-KR" sz="2800" dirty="0" smtClean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0072" y="6381328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대구대학교 심리학과 최정임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백승아 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3340569"/>
              </p:ext>
            </p:extLst>
          </p:nvPr>
        </p:nvGraphicFramePr>
        <p:xfrm>
          <a:off x="1331640" y="198884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00448"/>
                <a:gridCol w="206355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ko-KR" altLang="en-US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dirty="0" smtClean="0"/>
                        <a:t>화살표 유무</a:t>
                      </a:r>
                      <a:endParaRPr lang="ko-KR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이동 방향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화살표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직선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증가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감소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타원 6"/>
          <p:cNvSpPr/>
          <p:nvPr/>
        </p:nvSpPr>
        <p:spPr>
          <a:xfrm>
            <a:off x="1718088" y="2330205"/>
            <a:ext cx="1341744" cy="46198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구부러진 연결선 7"/>
          <p:cNvCxnSpPr>
            <a:stCxn id="11" idx="4"/>
            <a:endCxn id="9" idx="1"/>
          </p:cNvCxnSpPr>
          <p:nvPr/>
        </p:nvCxnSpPr>
        <p:spPr>
          <a:xfrm rot="16200000" flipH="1">
            <a:off x="4740620" y="3021555"/>
            <a:ext cx="1944216" cy="742881"/>
          </a:xfrm>
          <a:prstGeom prst="curvedConnector2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순서도: 처리 8"/>
          <p:cNvSpPr/>
          <p:nvPr/>
        </p:nvSpPr>
        <p:spPr>
          <a:xfrm>
            <a:off x="6084169" y="3933056"/>
            <a:ext cx="2448271" cy="864096"/>
          </a:xfrm>
          <a:prstGeom prst="flowChartProcess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독립변인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4526400" y="1916832"/>
            <a:ext cx="1629776" cy="50405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8" name="구부러진 연결선 17"/>
          <p:cNvCxnSpPr>
            <a:stCxn id="7" idx="4"/>
            <a:endCxn id="9" idx="1"/>
          </p:cNvCxnSpPr>
          <p:nvPr/>
        </p:nvCxnSpPr>
        <p:spPr>
          <a:xfrm rot="16200000" flipH="1">
            <a:off x="3450106" y="1731041"/>
            <a:ext cx="1572916" cy="3695209"/>
          </a:xfrm>
          <a:prstGeom prst="curvedConnector2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83996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9792" y="1334373"/>
            <a:ext cx="410445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/>
            </a:pPr>
            <a:r>
              <a:rPr lang="ko-KR" altLang="en-US" sz="2400" dirty="0" smtClean="0">
                <a:solidFill>
                  <a:schemeClr val="bg1"/>
                </a:solidFill>
              </a:rPr>
              <a:t>서론</a:t>
            </a:r>
            <a:endParaRPr lang="en-US" altLang="ko-KR" sz="2400" dirty="0" smtClean="0">
              <a:solidFill>
                <a:schemeClr val="bg1"/>
              </a:solidFill>
            </a:endParaRPr>
          </a:p>
          <a:p>
            <a:pPr marL="400050" indent="-400050">
              <a:buAutoNum type="romanUcPeriod"/>
            </a:pPr>
            <a:endParaRPr lang="en-US" altLang="ko-KR" sz="2400" dirty="0" smtClean="0">
              <a:solidFill>
                <a:schemeClr val="bg1"/>
              </a:solidFill>
            </a:endParaRPr>
          </a:p>
          <a:p>
            <a:pPr marL="400050" indent="-400050">
              <a:buAutoNum type="romanUcPeriod"/>
            </a:pPr>
            <a:r>
              <a:rPr lang="ko-KR" altLang="en-US" sz="2400" dirty="0" smtClean="0">
                <a:solidFill>
                  <a:schemeClr val="bg1"/>
                </a:solidFill>
              </a:rPr>
              <a:t>방법</a:t>
            </a:r>
            <a:r>
              <a:rPr lang="en-US" altLang="ko-KR" sz="2400" dirty="0" smtClean="0">
                <a:solidFill>
                  <a:schemeClr val="bg1"/>
                </a:solidFill>
              </a:rPr>
              <a:t/>
            </a:r>
            <a:br>
              <a:rPr lang="en-US" altLang="ko-KR" sz="2400" dirty="0" smtClean="0">
                <a:solidFill>
                  <a:schemeClr val="bg1"/>
                </a:solidFill>
              </a:rPr>
            </a:br>
            <a:r>
              <a:rPr lang="en-US" altLang="ko-KR" sz="2400" dirty="0" smtClean="0">
                <a:solidFill>
                  <a:schemeClr val="bg1"/>
                </a:solidFill>
              </a:rPr>
              <a:t>1. </a:t>
            </a:r>
            <a:r>
              <a:rPr lang="ko-KR" altLang="en-US" sz="2400" dirty="0" smtClean="0">
                <a:solidFill>
                  <a:schemeClr val="bg1"/>
                </a:solidFill>
              </a:rPr>
              <a:t>피험자</a:t>
            </a:r>
            <a:r>
              <a:rPr lang="en-US" altLang="ko-KR" sz="2400" dirty="0">
                <a:solidFill>
                  <a:schemeClr val="bg1"/>
                </a:solidFill>
              </a:rPr>
              <a:t/>
            </a:r>
            <a:br>
              <a:rPr lang="en-US" altLang="ko-KR" sz="2400" dirty="0">
                <a:solidFill>
                  <a:schemeClr val="bg1"/>
                </a:solidFill>
              </a:rPr>
            </a:br>
            <a:r>
              <a:rPr lang="en-US" altLang="ko-KR" sz="2400" dirty="0" smtClean="0">
                <a:solidFill>
                  <a:schemeClr val="bg1"/>
                </a:solidFill>
              </a:rPr>
              <a:t>2. </a:t>
            </a:r>
            <a:r>
              <a:rPr lang="ko-KR" altLang="en-US" sz="2400" dirty="0" smtClean="0">
                <a:solidFill>
                  <a:schemeClr val="bg1"/>
                </a:solidFill>
              </a:rPr>
              <a:t>실험설계</a:t>
            </a:r>
            <a:r>
              <a:rPr lang="en-US" altLang="ko-KR" sz="2400" dirty="0" smtClean="0">
                <a:solidFill>
                  <a:schemeClr val="bg1"/>
                </a:solidFill>
              </a:rPr>
              <a:t/>
            </a:r>
            <a:br>
              <a:rPr lang="en-US" altLang="ko-KR" sz="2400" dirty="0" smtClean="0">
                <a:solidFill>
                  <a:schemeClr val="bg1"/>
                </a:solidFill>
              </a:rPr>
            </a:br>
            <a:r>
              <a:rPr lang="en-US" altLang="ko-KR" sz="2400" dirty="0" smtClean="0">
                <a:solidFill>
                  <a:schemeClr val="bg1"/>
                </a:solidFill>
              </a:rPr>
              <a:t>3. </a:t>
            </a:r>
            <a:r>
              <a:rPr lang="ko-KR" altLang="en-US" sz="2400" dirty="0" smtClean="0">
                <a:solidFill>
                  <a:schemeClr val="bg1"/>
                </a:solidFill>
              </a:rPr>
              <a:t>측정도구 및 실험 절차</a:t>
            </a:r>
            <a:r>
              <a:rPr lang="en-US" altLang="ko-KR" sz="2400" dirty="0" smtClean="0">
                <a:solidFill>
                  <a:schemeClr val="bg1"/>
                </a:solidFill>
              </a:rPr>
              <a:t/>
            </a:r>
            <a:br>
              <a:rPr lang="en-US" altLang="ko-KR" sz="2400" dirty="0" smtClean="0">
                <a:solidFill>
                  <a:schemeClr val="bg1"/>
                </a:solidFill>
              </a:rPr>
            </a:br>
            <a:r>
              <a:rPr lang="en-US" altLang="ko-KR" sz="2400" dirty="0" smtClean="0">
                <a:solidFill>
                  <a:schemeClr val="bg1"/>
                </a:solidFill>
              </a:rPr>
              <a:t>4. </a:t>
            </a:r>
            <a:r>
              <a:rPr lang="ko-KR" altLang="en-US" sz="2400" dirty="0" smtClean="0">
                <a:solidFill>
                  <a:schemeClr val="bg1"/>
                </a:solidFill>
              </a:rPr>
              <a:t>종속 측정치</a:t>
            </a:r>
            <a:endParaRPr lang="en-US" altLang="ko-KR" sz="2400" dirty="0" smtClean="0">
              <a:solidFill>
                <a:schemeClr val="bg1"/>
              </a:solidFill>
            </a:endParaRPr>
          </a:p>
          <a:p>
            <a:pPr marL="400050" indent="-400050">
              <a:buAutoNum type="romanUcPeriod"/>
            </a:pPr>
            <a:endParaRPr lang="en-US" altLang="ko-KR" sz="2400" dirty="0" smtClean="0">
              <a:solidFill>
                <a:schemeClr val="bg1"/>
              </a:solidFill>
            </a:endParaRPr>
          </a:p>
          <a:p>
            <a:pPr marL="400050" indent="-400050">
              <a:buAutoNum type="romanUcPeriod"/>
            </a:pPr>
            <a:r>
              <a:rPr lang="ko-KR" altLang="en-US" sz="2400" dirty="0" smtClean="0">
                <a:solidFill>
                  <a:schemeClr val="bg1"/>
                </a:solidFill>
              </a:rPr>
              <a:t>결과</a:t>
            </a:r>
            <a:r>
              <a:rPr lang="en-US" altLang="ko-KR" sz="2400" dirty="0" smtClean="0">
                <a:solidFill>
                  <a:schemeClr val="bg1"/>
                </a:solidFill>
              </a:rPr>
              <a:t/>
            </a:r>
            <a:br>
              <a:rPr lang="en-US" altLang="ko-KR" sz="2400" dirty="0" smtClean="0">
                <a:solidFill>
                  <a:schemeClr val="bg1"/>
                </a:solidFill>
              </a:rPr>
            </a:br>
            <a:r>
              <a:rPr lang="en-US" altLang="ko-KR" sz="2400" dirty="0" smtClean="0">
                <a:solidFill>
                  <a:schemeClr val="bg1"/>
                </a:solidFill>
              </a:rPr>
              <a:t>1. </a:t>
            </a:r>
            <a:r>
              <a:rPr lang="ko-KR" altLang="en-US" sz="2400" dirty="0" err="1" smtClean="0">
                <a:solidFill>
                  <a:schemeClr val="bg1"/>
                </a:solidFill>
              </a:rPr>
              <a:t>평균표</a:t>
            </a:r>
            <a:r>
              <a:rPr lang="en-US" altLang="ko-KR" sz="2400" dirty="0" smtClean="0">
                <a:solidFill>
                  <a:schemeClr val="bg1"/>
                </a:solidFill>
              </a:rPr>
              <a:t/>
            </a:r>
            <a:br>
              <a:rPr lang="en-US" altLang="ko-KR" sz="2400" dirty="0" smtClean="0">
                <a:solidFill>
                  <a:schemeClr val="bg1"/>
                </a:solidFill>
              </a:rPr>
            </a:br>
            <a:r>
              <a:rPr lang="en-US" altLang="ko-KR" sz="2400" dirty="0" smtClean="0">
                <a:solidFill>
                  <a:schemeClr val="bg1"/>
                </a:solidFill>
              </a:rPr>
              <a:t>2. </a:t>
            </a:r>
            <a:r>
              <a:rPr lang="ko-KR" altLang="en-US" sz="2400" dirty="0" smtClean="0">
                <a:solidFill>
                  <a:schemeClr val="bg1"/>
                </a:solidFill>
              </a:rPr>
              <a:t>해석</a:t>
            </a:r>
            <a:endParaRPr lang="en-US" altLang="ko-KR" sz="2400" dirty="0" smtClean="0">
              <a:solidFill>
                <a:schemeClr val="bg1"/>
              </a:solidFill>
            </a:endParaRPr>
          </a:p>
          <a:p>
            <a:pPr marL="400050" indent="-400050">
              <a:buAutoNum type="romanUcPeriod"/>
            </a:pPr>
            <a:endParaRPr lang="en-US" altLang="ko-KR" sz="2400" dirty="0" smtClean="0">
              <a:solidFill>
                <a:schemeClr val="bg1"/>
              </a:solidFill>
            </a:endParaRPr>
          </a:p>
          <a:p>
            <a:pPr marL="400050" indent="-400050">
              <a:buAutoNum type="romanUcPeriod"/>
            </a:pPr>
            <a:r>
              <a:rPr lang="ko-KR" altLang="en-US" sz="2400" dirty="0" smtClean="0">
                <a:solidFill>
                  <a:schemeClr val="bg1"/>
                </a:solidFill>
              </a:rPr>
              <a:t>논의</a:t>
            </a:r>
            <a:r>
              <a:rPr lang="en-US" altLang="ko-KR" sz="2400" dirty="0" smtClean="0">
                <a:solidFill>
                  <a:schemeClr val="bg1"/>
                </a:solidFill>
              </a:rPr>
              <a:t/>
            </a:r>
            <a:br>
              <a:rPr lang="en-US" altLang="ko-KR" sz="2400" dirty="0" smtClean="0">
                <a:solidFill>
                  <a:schemeClr val="bg1"/>
                </a:solidFill>
              </a:rPr>
            </a:br>
            <a:r>
              <a:rPr lang="ko-KR" altLang="en-US" sz="2400" dirty="0" smtClean="0">
                <a:solidFill>
                  <a:schemeClr val="bg1"/>
                </a:solidFill>
              </a:rPr>
              <a:t>참고문헌</a:t>
            </a:r>
            <a:endParaRPr lang="en-US" altLang="ko-KR" sz="2400" dirty="0" smtClean="0">
              <a:solidFill>
                <a:schemeClr val="bg1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467544" y="1013827"/>
            <a:ext cx="187583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chemeClr val="bg1"/>
                </a:solidFill>
              </a:rPr>
              <a:t>4. </a:t>
            </a:r>
            <a:r>
              <a:rPr lang="ko-KR" altLang="en-US" sz="3200" dirty="0" smtClean="0">
                <a:solidFill>
                  <a:schemeClr val="bg1"/>
                </a:solidFill>
              </a:rPr>
              <a:t>보고서</a:t>
            </a:r>
            <a:endParaRPr lang="en-US" altLang="ko-KR" sz="3200" dirty="0" smtClean="0">
              <a:solidFill>
                <a:schemeClr val="bg1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67544" y="332656"/>
            <a:ext cx="45781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</a:rPr>
              <a:t>Müller-</a:t>
            </a:r>
            <a:r>
              <a:rPr lang="en-US" altLang="ko-KR" sz="4000" dirty="0" err="1" smtClean="0">
                <a:solidFill>
                  <a:schemeClr val="bg1"/>
                </a:solidFill>
              </a:rPr>
              <a:t>Lyer</a:t>
            </a:r>
            <a:r>
              <a:rPr lang="en-US" altLang="ko-KR" sz="4000" dirty="0" smtClean="0">
                <a:solidFill>
                  <a:schemeClr val="bg1"/>
                </a:solidFill>
              </a:rPr>
              <a:t> illusion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0072" y="6381328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대구대학교 심리학과 최정임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백승아 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1231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내용 개체 틀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172631461"/>
              </p:ext>
            </p:extLst>
          </p:nvPr>
        </p:nvGraphicFramePr>
        <p:xfrm>
          <a:off x="755576" y="1988840"/>
          <a:ext cx="7787208" cy="40474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3528"/>
                <a:gridCol w="1645920"/>
                <a:gridCol w="1645920"/>
                <a:gridCol w="1645920"/>
                <a:gridCol w="1645920"/>
              </a:tblGrid>
              <a:tr h="40904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피험자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조건 </a:t>
                      </a:r>
                      <a:r>
                        <a:rPr lang="en-US" altLang="ko-KR" dirty="0" smtClean="0"/>
                        <a:t>1(</a:t>
                      </a:r>
                      <a:r>
                        <a:rPr lang="ko-KR" altLang="en-US" dirty="0" smtClean="0"/>
                        <a:t>일반 선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조건 </a:t>
                      </a:r>
                      <a:r>
                        <a:rPr lang="en-US" altLang="ko-KR" dirty="0" smtClean="0"/>
                        <a:t>2(</a:t>
                      </a:r>
                      <a:r>
                        <a:rPr lang="ko-KR" altLang="en-US" dirty="0" smtClean="0"/>
                        <a:t>안쪽 꼬리</a:t>
                      </a:r>
                      <a:r>
                        <a:rPr lang="en-US" altLang="ko-KR" dirty="0" smtClean="0"/>
                        <a:t>)….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544071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증가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감소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증가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감소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09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/>
                        <a:t>13.5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/>
                        <a:t>12.0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/>
                        <a:t>10.5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/>
                        <a:t>9.5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09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09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09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09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0904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평균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일반 선 증가 조건 평균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일반 선 감소 조건 평균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0904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전체 평균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조건 </a:t>
                      </a:r>
                      <a:r>
                        <a:rPr lang="en-US" altLang="ko-KR" dirty="0" smtClean="0"/>
                        <a:t>1</a:t>
                      </a:r>
                      <a:r>
                        <a:rPr lang="ko-KR" altLang="en-US" dirty="0" smtClean="0"/>
                        <a:t>의 평균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조건 </a:t>
                      </a:r>
                      <a:r>
                        <a:rPr lang="en-US" altLang="ko-KR" dirty="0" smtClean="0"/>
                        <a:t>2</a:t>
                      </a:r>
                      <a:r>
                        <a:rPr lang="ko-KR" altLang="en-US" dirty="0" smtClean="0"/>
                        <a:t>의 평균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467544" y="332656"/>
            <a:ext cx="45781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</a:rPr>
              <a:t>Müller-</a:t>
            </a:r>
            <a:r>
              <a:rPr lang="en-US" altLang="ko-KR" sz="4000" dirty="0" err="1" smtClean="0">
                <a:solidFill>
                  <a:schemeClr val="bg1"/>
                </a:solidFill>
              </a:rPr>
              <a:t>Lyer</a:t>
            </a:r>
            <a:r>
              <a:rPr lang="en-US" altLang="ko-KR" sz="4000" dirty="0" smtClean="0">
                <a:solidFill>
                  <a:schemeClr val="bg1"/>
                </a:solidFill>
              </a:rPr>
              <a:t> illusion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467544" y="1013827"/>
            <a:ext cx="202010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dirty="0" smtClean="0">
                <a:solidFill>
                  <a:schemeClr val="bg1"/>
                </a:solidFill>
              </a:rPr>
              <a:t>4. </a:t>
            </a:r>
            <a:r>
              <a:rPr lang="ko-KR" altLang="en-US" sz="3200" dirty="0" smtClean="0">
                <a:solidFill>
                  <a:schemeClr val="bg1"/>
                </a:solidFill>
              </a:rPr>
              <a:t>보고서 </a:t>
            </a:r>
            <a:endParaRPr lang="en-US" altLang="ko-KR" sz="3200" dirty="0" smtClean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20072" y="6381328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대구대학교 심리학과 최정임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백승아 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8" name="타원 7"/>
          <p:cNvSpPr/>
          <p:nvPr/>
        </p:nvSpPr>
        <p:spPr>
          <a:xfrm>
            <a:off x="2237344" y="2967017"/>
            <a:ext cx="1038512" cy="46198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2" name="구부러진 연결선 11"/>
          <p:cNvCxnSpPr>
            <a:stCxn id="8" idx="4"/>
            <a:endCxn id="13" idx="1"/>
          </p:cNvCxnSpPr>
          <p:nvPr/>
        </p:nvCxnSpPr>
        <p:spPr>
          <a:xfrm rot="16200000" flipH="1">
            <a:off x="3304260" y="2881340"/>
            <a:ext cx="864096" cy="1959416"/>
          </a:xfrm>
          <a:prstGeom prst="curvedConnector2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순서도: 처리 12"/>
          <p:cNvSpPr/>
          <p:nvPr/>
        </p:nvSpPr>
        <p:spPr>
          <a:xfrm>
            <a:off x="4716016" y="3861048"/>
            <a:ext cx="2448271" cy="864096"/>
          </a:xfrm>
          <a:prstGeom prst="flowChartProcess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2</a:t>
            </a:r>
            <a:r>
              <a:rPr lang="ko-KR" altLang="en-US" dirty="0" smtClean="0">
                <a:solidFill>
                  <a:schemeClr val="tx1"/>
                </a:solidFill>
              </a:rPr>
              <a:t>회 시행한 값의 평균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0013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265</Words>
  <Application>Microsoft Office PowerPoint</Application>
  <PresentationFormat>화면 슬라이드 쇼(4:3)</PresentationFormat>
  <Paragraphs>96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백승아</dc:creator>
  <cp:lastModifiedBy>Alice</cp:lastModifiedBy>
  <cp:revision>22</cp:revision>
  <dcterms:created xsi:type="dcterms:W3CDTF">2012-03-25T11:30:02Z</dcterms:created>
  <dcterms:modified xsi:type="dcterms:W3CDTF">2014-03-25T06:27:09Z</dcterms:modified>
</cp:coreProperties>
</file>