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617ED-7A18-403C-A127-CAAE0EEE4A40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46BD0B-17FA-4406-91A1-447A81A692D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6936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32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920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170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2617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401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409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5990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620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592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841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6962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A53E1-B775-463E-8D45-D50DE137410E}" type="datetimeFigureOut">
              <a:rPr lang="ko-KR" altLang="en-US" smtClean="0"/>
              <a:pPr/>
              <a:t>2013-12-05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BB48D-C4D2-4223-AAA4-7CB5C3F4B5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3291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53649"/>
            <a:ext cx="7772400" cy="1969017"/>
          </a:xfrm>
        </p:spPr>
        <p:txBody>
          <a:bodyPr anchor="t">
            <a:normAutofit/>
          </a:bodyPr>
          <a:lstStyle/>
          <a:p>
            <a:pPr algn="l"/>
            <a:r>
              <a:rPr lang="ko-KR" altLang="en-US" sz="5400" spc="-25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표 만들기 </a:t>
            </a:r>
            <a:r>
              <a:rPr lang="en-US" altLang="ko-KR" sz="5400" spc="-25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2</a:t>
            </a:r>
            <a:endParaRPr lang="ko-KR" altLang="en-US" sz="5400" spc="-25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60714" y="3948830"/>
            <a:ext cx="8631765" cy="1752600"/>
          </a:xfrm>
          <a:ln>
            <a:noFill/>
          </a:ln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2014.00</a:t>
            </a:r>
          </a:p>
          <a:p>
            <a:pPr algn="l">
              <a:lnSpc>
                <a:spcPct val="150000"/>
              </a:lnSpc>
            </a:pP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010-6638-0076</a:t>
            </a:r>
          </a:p>
          <a:p>
            <a:pPr algn="l">
              <a:lnSpc>
                <a:spcPct val="150000"/>
              </a:lnSpc>
            </a:pPr>
            <a:r>
              <a:rPr lang="ko-KR" altLang="en-US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김혜정</a:t>
            </a:r>
            <a:endParaRPr lang="en-US" altLang="ko-KR" sz="2000" i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문체부 제목 돋음체" pitchFamily="49" charset="-127"/>
            </a:endParaRPr>
          </a:p>
          <a:p>
            <a:pPr algn="l">
              <a:lnSpc>
                <a:spcPct val="150000"/>
              </a:lnSpc>
            </a:pP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(proc format) </a:t>
            </a:r>
            <a:r>
              <a:rPr lang="en-US" altLang="ko-KR" sz="2000" i="1" spc="-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sas</a:t>
            </a: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 p.364~</a:t>
            </a:r>
          </a:p>
          <a:p>
            <a:pPr algn="l">
              <a:lnSpc>
                <a:spcPct val="150000"/>
              </a:lnSpc>
            </a:pP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(proc sort) </a:t>
            </a:r>
            <a:r>
              <a:rPr lang="en-US" altLang="ko-KR" sz="2000" i="1" spc="-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sas</a:t>
            </a: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 p. 229~</a:t>
            </a:r>
          </a:p>
          <a:p>
            <a:pPr algn="l">
              <a:lnSpc>
                <a:spcPct val="150000"/>
              </a:lnSpc>
            </a:pPr>
            <a:endParaRPr lang="en-US" altLang="ko-KR" sz="2000" i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문체부 제목 돋음체" pitchFamily="49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364803" y="4005064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64803" y="450912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64803" y="5517232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64803" y="5013176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51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385192" y="404664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en-US" altLang="ko-KR" sz="4000" b="1" spc="-150" dirty="0" err="1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sas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 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기본 연습문제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1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1372706"/>
            <a:ext cx="2409634" cy="40011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chemeClr val="tx2"/>
                </a:solidFill>
              </a:rPr>
              <a:t>자료를 입력하세요</a:t>
            </a:r>
            <a:r>
              <a:rPr lang="en-US" altLang="ko-KR" sz="2000" b="1" dirty="0" smtClean="0">
                <a:solidFill>
                  <a:schemeClr val="tx2"/>
                </a:solidFill>
              </a:rPr>
              <a:t>!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307306"/>
              </p:ext>
            </p:extLst>
          </p:nvPr>
        </p:nvGraphicFramePr>
        <p:xfrm>
          <a:off x="1043608" y="2492896"/>
          <a:ext cx="6624736" cy="309634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656184"/>
                <a:gridCol w="1656184"/>
                <a:gridCol w="1656184"/>
                <a:gridCol w="1656184"/>
              </a:tblGrid>
              <a:tr h="61926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1</a:t>
                      </a:r>
                      <a:r>
                        <a:rPr lang="ko-KR" altLang="en-US" sz="2400" dirty="0" smtClean="0"/>
                        <a:t>학년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2</a:t>
                      </a:r>
                      <a:r>
                        <a:rPr lang="ko-KR" altLang="en-US" sz="2400" dirty="0" smtClean="0"/>
                        <a:t>학년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3</a:t>
                      </a:r>
                      <a:r>
                        <a:rPr lang="ko-KR" altLang="en-US" sz="2400" dirty="0" smtClean="0"/>
                        <a:t>학년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4</a:t>
                      </a:r>
                      <a:r>
                        <a:rPr lang="ko-KR" altLang="en-US" sz="2400" dirty="0" smtClean="0"/>
                        <a:t>학년</a:t>
                      </a:r>
                      <a:endParaRPr lang="ko-KR" altLang="en-US" sz="2400" dirty="0"/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520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570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690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920</a:t>
                      </a:r>
                      <a:endParaRPr lang="ko-KR" altLang="en-US" sz="2400" dirty="0"/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400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420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780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830</a:t>
                      </a:r>
                      <a:endParaRPr lang="ko-KR" altLang="en-US" sz="2400" dirty="0"/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610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500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770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910</a:t>
                      </a:r>
                      <a:endParaRPr lang="ko-KR" altLang="en-US" sz="2400" dirty="0"/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420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720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850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870</a:t>
                      </a:r>
                      <a:endParaRPr lang="ko-KR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15616" y="2060848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표 </a:t>
            </a:r>
            <a:r>
              <a:rPr lang="en-US" altLang="ko-KR" dirty="0" smtClean="0"/>
              <a:t>1. </a:t>
            </a:r>
            <a:r>
              <a:rPr lang="ko-KR" altLang="en-US" dirty="0" smtClean="0"/>
              <a:t>학년에 따른 </a:t>
            </a:r>
            <a:r>
              <a:rPr lang="ko-KR" altLang="en-US" dirty="0" err="1" smtClean="0"/>
              <a:t>토익</a:t>
            </a:r>
            <a:r>
              <a:rPr lang="ko-KR" altLang="en-US" dirty="0" smtClean="0"/>
              <a:t> 점수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5193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385192" y="404664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en-US" altLang="ko-KR" sz="4000" b="1" spc="-150" dirty="0" err="1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sas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 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기본 연습문제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2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268760"/>
            <a:ext cx="2409634" cy="40011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solidFill>
                  <a:schemeClr val="tx2"/>
                </a:solidFill>
              </a:rPr>
              <a:t>자료를 입력하세요</a:t>
            </a:r>
            <a:r>
              <a:rPr lang="en-US" altLang="ko-KR" sz="2000" b="1" dirty="0" smtClean="0">
                <a:solidFill>
                  <a:schemeClr val="tx2"/>
                </a:solidFill>
              </a:rPr>
              <a:t>!</a:t>
            </a: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297090"/>
              </p:ext>
            </p:extLst>
          </p:nvPr>
        </p:nvGraphicFramePr>
        <p:xfrm>
          <a:off x="827584" y="2687075"/>
          <a:ext cx="7056783" cy="3406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2261"/>
                <a:gridCol w="2352261"/>
                <a:gridCol w="2352261"/>
              </a:tblGrid>
              <a:tr h="486603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내향성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외향성</a:t>
                      </a:r>
                      <a:endParaRPr lang="ko-KR" altLang="en-US" dirty="0"/>
                    </a:p>
                  </a:txBody>
                  <a:tcPr/>
                </a:tc>
              </a:tr>
              <a:tr h="486603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낮음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</a:tr>
              <a:tr h="486603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</a:tr>
              <a:tr h="486603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보통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</a:tr>
              <a:tr h="486603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</a:tr>
              <a:tr h="486603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bg1"/>
                          </a:solidFill>
                        </a:rPr>
                        <a:t>높음</a:t>
                      </a:r>
                      <a:endParaRPr lang="ko-KR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</a:tr>
              <a:tr h="486603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1600" y="2132856"/>
            <a:ext cx="5561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표 </a:t>
            </a:r>
            <a:r>
              <a:rPr lang="en-US" altLang="ko-KR" dirty="0" smtClean="0"/>
              <a:t>2. </a:t>
            </a:r>
            <a:r>
              <a:rPr lang="ko-KR" altLang="en-US" dirty="0"/>
              <a:t>내</a:t>
            </a:r>
            <a:r>
              <a:rPr lang="en-US" altLang="ko-KR" dirty="0"/>
              <a:t>/</a:t>
            </a:r>
            <a:r>
              <a:rPr lang="ko-KR" altLang="en-US" dirty="0"/>
              <a:t>외향성과 </a:t>
            </a:r>
            <a:r>
              <a:rPr lang="ko-KR" altLang="en-US" dirty="0" err="1"/>
              <a:t>자존감이</a:t>
            </a:r>
            <a:r>
              <a:rPr lang="ko-KR" altLang="en-US" dirty="0"/>
              <a:t> 불안점수에 미치는 </a:t>
            </a:r>
            <a:r>
              <a:rPr lang="ko-KR" altLang="en-US" dirty="0" smtClean="0"/>
              <a:t>영향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984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957982"/>
            <a:ext cx="4183041" cy="2583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2473" y="188639"/>
            <a:ext cx="6966972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성별이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이나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로 출력되어서 보기 불편하셨죠</a:t>
            </a:r>
            <a:r>
              <a:rPr lang="en-US" altLang="ko-KR" sz="2400" dirty="0" smtClean="0"/>
              <a:t>?</a:t>
            </a:r>
          </a:p>
          <a:p>
            <a:pPr>
              <a:buFont typeface="Arial" pitchFamily="34" charset="0"/>
              <a:buChar char="•"/>
            </a:pPr>
            <a:endParaRPr lang="en-US" altLang="ko-KR" sz="2400" dirty="0" smtClean="0"/>
          </a:p>
          <a:p>
            <a:r>
              <a:rPr lang="en-US" altLang="ko-KR" sz="2400" b="1" dirty="0" smtClean="0"/>
              <a:t>proc format;</a:t>
            </a:r>
          </a:p>
          <a:p>
            <a:r>
              <a:rPr lang="en-US" altLang="ko-KR" sz="2400" b="1" dirty="0" smtClean="0"/>
              <a:t>  value </a:t>
            </a:r>
            <a:r>
              <a:rPr lang="en-US" altLang="ko-KR" sz="2400" b="1" dirty="0" err="1" smtClean="0"/>
              <a:t>sexf</a:t>
            </a:r>
            <a:r>
              <a:rPr lang="en-US" altLang="ko-KR" sz="2400" b="1" dirty="0" smtClean="0"/>
              <a:t> 1</a:t>
            </a:r>
            <a:r>
              <a:rPr lang="en-US" altLang="ko-KR" sz="2400" b="1" dirty="0" smtClean="0"/>
              <a:t>=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 </a:t>
            </a:r>
            <a:r>
              <a:rPr lang="en-US" altLang="ko-KR" sz="2400" b="1" dirty="0" smtClean="0"/>
              <a:t>2</a:t>
            </a:r>
            <a:r>
              <a:rPr lang="en-US" altLang="ko-KR" sz="2400" b="1" dirty="0" smtClean="0"/>
              <a:t>=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;</a:t>
            </a:r>
            <a:endParaRPr lang="en-US" altLang="ko-KR" sz="2400" b="1" dirty="0" smtClean="0"/>
          </a:p>
          <a:p>
            <a:endParaRPr lang="en-US" altLang="ko-KR" sz="2400" dirty="0" smtClean="0"/>
          </a:p>
          <a:p>
            <a:r>
              <a:rPr lang="en-US" altLang="ko-KR" sz="2400" dirty="0" smtClean="0"/>
              <a:t>proc tabulate;</a:t>
            </a:r>
          </a:p>
          <a:p>
            <a:r>
              <a:rPr lang="en-US" altLang="ko-KR" sz="2400" dirty="0" smtClean="0"/>
              <a:t>class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 sex; </a:t>
            </a:r>
            <a:r>
              <a:rPr lang="en-US" altLang="ko-KR" sz="2400" dirty="0" err="1" smtClean="0"/>
              <a:t>var</a:t>
            </a:r>
            <a:r>
              <a:rPr lang="en-US" altLang="ko-KR" sz="2400" dirty="0" smtClean="0"/>
              <a:t> test; </a:t>
            </a:r>
          </a:p>
          <a:p>
            <a:r>
              <a:rPr lang="en-US" altLang="ko-KR" sz="2400" dirty="0" smtClean="0"/>
              <a:t>table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, sex*test*(mean </a:t>
            </a:r>
            <a:r>
              <a:rPr lang="en-US" altLang="ko-KR" sz="2400" dirty="0" err="1" smtClean="0"/>
              <a:t>std</a:t>
            </a:r>
            <a:r>
              <a:rPr lang="en-US" altLang="ko-KR" sz="2400" dirty="0" smtClean="0"/>
              <a:t>);</a:t>
            </a:r>
            <a:endParaRPr lang="en-US" altLang="ko-KR" sz="2400" dirty="0" smtClean="0"/>
          </a:p>
          <a:p>
            <a:r>
              <a:rPr lang="en-US" altLang="ko-KR" sz="2400" dirty="0" smtClean="0"/>
              <a:t>label sex='</a:t>
            </a:r>
            <a:r>
              <a:rPr lang="ko-KR" altLang="en-US" sz="2400" dirty="0" smtClean="0"/>
              <a:t>성별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test='</a:t>
            </a:r>
            <a:r>
              <a:rPr lang="ko-KR" altLang="en-US" sz="2400" dirty="0" smtClean="0"/>
              <a:t>시험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err="1" smtClean="0"/>
              <a:t>gra</a:t>
            </a:r>
            <a:r>
              <a:rPr lang="en-US" altLang="ko-KR" sz="2400" dirty="0" smtClean="0"/>
              <a:t>='</a:t>
            </a:r>
            <a:r>
              <a:rPr lang="ko-KR" altLang="en-US" sz="2400" dirty="0" smtClean="0"/>
              <a:t>학년</a:t>
            </a:r>
            <a:r>
              <a:rPr lang="en-US" altLang="ko-KR" sz="2400" dirty="0" smtClean="0"/>
              <a:t>';</a:t>
            </a:r>
          </a:p>
          <a:p>
            <a:r>
              <a:rPr lang="en-US" altLang="ko-KR" sz="2400" dirty="0" err="1" smtClean="0"/>
              <a:t>keylabel</a:t>
            </a:r>
            <a:r>
              <a:rPr lang="en-US" altLang="ko-KR" sz="2400" dirty="0" smtClean="0"/>
              <a:t> mean='</a:t>
            </a:r>
            <a:r>
              <a:rPr lang="ko-KR" altLang="en-US" sz="2400" dirty="0" smtClean="0"/>
              <a:t>평균</a:t>
            </a:r>
            <a:r>
              <a:rPr lang="en-US" altLang="ko-KR" sz="2400" dirty="0" smtClean="0"/>
              <a:t>'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std='</a:t>
            </a:r>
            <a:r>
              <a:rPr lang="ko-KR" altLang="en-US" sz="2400" dirty="0" smtClean="0"/>
              <a:t>표준편차</a:t>
            </a:r>
            <a:r>
              <a:rPr lang="en-US" altLang="ko-KR" sz="2400" dirty="0" smtClean="0"/>
              <a:t>'; </a:t>
            </a:r>
          </a:p>
          <a:p>
            <a:r>
              <a:rPr lang="en-US" altLang="ko-KR" sz="2400" b="1" dirty="0" smtClean="0"/>
              <a:t>format sex </a:t>
            </a:r>
            <a:r>
              <a:rPr lang="en-US" altLang="ko-KR" sz="2400" b="1" dirty="0" err="1" smtClean="0"/>
              <a:t>sexf</a:t>
            </a:r>
            <a:r>
              <a:rPr lang="en-US" altLang="ko-KR" sz="2400" b="1" dirty="0" smtClean="0"/>
              <a:t>.; </a:t>
            </a:r>
          </a:p>
          <a:p>
            <a:endParaRPr lang="ko-KR" altLang="en-US" sz="2400" dirty="0" smtClean="0"/>
          </a:p>
          <a:p>
            <a:endParaRPr lang="en-US" altLang="ko-KR" sz="2400" dirty="0" smtClean="0"/>
          </a:p>
        </p:txBody>
      </p:sp>
      <p:sp>
        <p:nvSpPr>
          <p:cNvPr id="6" name="타원 5"/>
          <p:cNvSpPr/>
          <p:nvPr/>
        </p:nvSpPr>
        <p:spPr>
          <a:xfrm>
            <a:off x="7760176" y="4374232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6156176" y="4365104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487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3262" y="548680"/>
            <a:ext cx="63536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2400" dirty="0" smtClean="0"/>
              <a:t> </a:t>
            </a:r>
            <a:r>
              <a:rPr lang="ko-KR" altLang="en-US" sz="2400" dirty="0" smtClean="0"/>
              <a:t>만약 한 </a:t>
            </a:r>
            <a:r>
              <a:rPr lang="ko-KR" altLang="en-US" sz="2400" dirty="0" err="1" smtClean="0"/>
              <a:t>변수별로</a:t>
            </a:r>
            <a:r>
              <a:rPr lang="ko-KR" altLang="en-US" sz="2400" dirty="0" smtClean="0"/>
              <a:t> 표를 만들고 싶다면</a:t>
            </a:r>
            <a:endParaRPr lang="en-US" altLang="ko-KR" sz="2400" dirty="0" smtClean="0"/>
          </a:p>
          <a:p>
            <a:r>
              <a:rPr lang="en-US" altLang="ko-KR" sz="2400" dirty="0" smtClean="0"/>
              <a:t> </a:t>
            </a:r>
            <a:r>
              <a:rPr lang="en-US" altLang="ko-KR" sz="2400" b="1" dirty="0" smtClean="0"/>
              <a:t>proc sort; by </a:t>
            </a:r>
            <a:r>
              <a:rPr lang="ko-KR" altLang="en-US" sz="2400" b="1" dirty="0" smtClean="0">
                <a:solidFill>
                  <a:schemeClr val="accent1"/>
                </a:solidFill>
              </a:rPr>
              <a:t>변수</a:t>
            </a:r>
            <a:r>
              <a:rPr lang="en-US" altLang="ko-KR" sz="2400" b="1" dirty="0" smtClean="0"/>
              <a:t>;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후</a:t>
            </a:r>
            <a:endParaRPr lang="en-US" altLang="ko-KR" sz="2400" dirty="0" smtClean="0"/>
          </a:p>
          <a:p>
            <a:r>
              <a:rPr lang="en-US" altLang="ko-KR" sz="2400" dirty="0" smtClean="0"/>
              <a:t> tabulate </a:t>
            </a:r>
            <a:r>
              <a:rPr lang="ko-KR" altLang="en-US" sz="2400" dirty="0" smtClean="0"/>
              <a:t>문에 </a:t>
            </a:r>
            <a:r>
              <a:rPr lang="en-US" altLang="ko-KR" sz="2400" b="1" dirty="0" smtClean="0"/>
              <a:t>by </a:t>
            </a:r>
            <a:r>
              <a:rPr lang="ko-KR" altLang="en-US" sz="2400" b="1" dirty="0" smtClean="0">
                <a:solidFill>
                  <a:schemeClr val="accent1"/>
                </a:solidFill>
              </a:rPr>
              <a:t>변수</a:t>
            </a:r>
            <a:r>
              <a:rPr lang="en-US" altLang="ko-KR" sz="2400" b="1" dirty="0" smtClean="0"/>
              <a:t>; </a:t>
            </a:r>
            <a:r>
              <a:rPr lang="ko-KR" altLang="en-US" sz="2400" dirty="0" smtClean="0"/>
              <a:t>만 추가해주면 된다</a:t>
            </a:r>
            <a:r>
              <a:rPr lang="en-US" altLang="ko-KR" sz="2400" dirty="0" smtClean="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7" y="2379652"/>
            <a:ext cx="562686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예를 들어 성별</a:t>
            </a:r>
            <a:r>
              <a:rPr lang="en-US" altLang="ko-KR" sz="2400" dirty="0" smtClean="0"/>
              <a:t>(sex)</a:t>
            </a:r>
            <a:r>
              <a:rPr lang="ko-KR" altLang="en-US" sz="2400" dirty="0" smtClean="0"/>
              <a:t>로 따로 </a:t>
            </a:r>
            <a:r>
              <a:rPr lang="ko-KR" altLang="en-US" sz="2400" dirty="0" err="1" smtClean="0"/>
              <a:t>보고싶다면</a:t>
            </a:r>
            <a:r>
              <a:rPr lang="en-US" altLang="ko-KR" sz="2400" dirty="0" smtClean="0"/>
              <a:t>,</a:t>
            </a:r>
          </a:p>
          <a:p>
            <a:endParaRPr lang="en-US" altLang="ko-KR" sz="2400" dirty="0" smtClean="0"/>
          </a:p>
          <a:p>
            <a:r>
              <a:rPr lang="en-US" altLang="ko-KR" sz="2400" b="1" dirty="0" smtClean="0"/>
              <a:t>proc sort; by sex;</a:t>
            </a:r>
          </a:p>
          <a:p>
            <a:r>
              <a:rPr lang="en-US" altLang="ko-KR" sz="2400" dirty="0" err="1"/>
              <a:t>proc</a:t>
            </a:r>
            <a:r>
              <a:rPr lang="en-US" altLang="ko-KR" sz="2400" dirty="0"/>
              <a:t> tabulate</a:t>
            </a:r>
            <a:r>
              <a:rPr lang="en-US" altLang="ko-KR" sz="2400" dirty="0" smtClean="0"/>
              <a:t>; </a:t>
            </a:r>
            <a:r>
              <a:rPr lang="en-US" altLang="ko-KR" sz="2400" b="1" dirty="0" smtClean="0"/>
              <a:t>by sex;</a:t>
            </a:r>
            <a:endParaRPr lang="en-US" altLang="ko-KR" sz="2400" b="1" dirty="0"/>
          </a:p>
          <a:p>
            <a:r>
              <a:rPr lang="en-US" altLang="ko-KR" sz="2400" dirty="0"/>
              <a:t>class </a:t>
            </a:r>
            <a:r>
              <a:rPr lang="en-US" altLang="ko-KR" sz="2400" dirty="0" err="1"/>
              <a:t>gra</a:t>
            </a:r>
            <a:r>
              <a:rPr lang="en-US" altLang="ko-KR" sz="2400" dirty="0"/>
              <a:t> sex; </a:t>
            </a:r>
            <a:r>
              <a:rPr lang="en-US" altLang="ko-KR" sz="2400" dirty="0" err="1"/>
              <a:t>var</a:t>
            </a:r>
            <a:r>
              <a:rPr lang="en-US" altLang="ko-KR" sz="2400" dirty="0"/>
              <a:t> test; </a:t>
            </a:r>
          </a:p>
          <a:p>
            <a:r>
              <a:rPr lang="en-US" altLang="ko-KR" sz="2400" dirty="0"/>
              <a:t>table </a:t>
            </a:r>
            <a:r>
              <a:rPr lang="en-US" altLang="ko-KR" sz="2400" dirty="0" err="1"/>
              <a:t>gra</a:t>
            </a:r>
            <a:r>
              <a:rPr lang="en-US" altLang="ko-KR" sz="2400" dirty="0"/>
              <a:t>, sex*test*(mean </a:t>
            </a:r>
            <a:r>
              <a:rPr lang="en-US" altLang="ko-KR" sz="2400" dirty="0" err="1"/>
              <a:t>std</a:t>
            </a:r>
            <a:r>
              <a:rPr lang="en-US" altLang="ko-KR" sz="2400" dirty="0"/>
              <a:t>);</a:t>
            </a:r>
          </a:p>
          <a:p>
            <a:r>
              <a:rPr lang="en-US" altLang="ko-KR" sz="2400" dirty="0"/>
              <a:t>label sex='</a:t>
            </a:r>
            <a:r>
              <a:rPr lang="ko-KR" altLang="en-US" sz="2400" dirty="0"/>
              <a:t>성별</a:t>
            </a:r>
            <a:r>
              <a:rPr lang="en-US" altLang="ko-KR" sz="2400" dirty="0"/>
              <a:t>'</a:t>
            </a:r>
            <a:r>
              <a:rPr lang="ko-KR" altLang="en-US" sz="2400" dirty="0"/>
              <a:t> </a:t>
            </a:r>
            <a:r>
              <a:rPr lang="en-US" altLang="ko-KR" sz="2400" dirty="0"/>
              <a:t>test='</a:t>
            </a:r>
            <a:r>
              <a:rPr lang="ko-KR" altLang="en-US" sz="2400" dirty="0"/>
              <a:t>시험</a:t>
            </a:r>
            <a:r>
              <a:rPr lang="en-US" altLang="ko-KR" sz="2400" dirty="0"/>
              <a:t>'</a:t>
            </a:r>
            <a:r>
              <a:rPr lang="ko-KR" altLang="en-US" sz="2400" dirty="0"/>
              <a:t> </a:t>
            </a:r>
            <a:r>
              <a:rPr lang="en-US" altLang="ko-KR" sz="2400" dirty="0" err="1"/>
              <a:t>gra</a:t>
            </a:r>
            <a:r>
              <a:rPr lang="en-US" altLang="ko-KR" sz="2400" dirty="0"/>
              <a:t>='</a:t>
            </a:r>
            <a:r>
              <a:rPr lang="ko-KR" altLang="en-US" sz="2400" dirty="0"/>
              <a:t>학년</a:t>
            </a:r>
            <a:r>
              <a:rPr lang="en-US" altLang="ko-KR" sz="2400" dirty="0"/>
              <a:t>';</a:t>
            </a:r>
          </a:p>
          <a:p>
            <a:r>
              <a:rPr lang="en-US" altLang="ko-KR" sz="2400" dirty="0" err="1"/>
              <a:t>keylabel</a:t>
            </a:r>
            <a:r>
              <a:rPr lang="en-US" altLang="ko-KR" sz="2400" dirty="0"/>
              <a:t> mean='</a:t>
            </a:r>
            <a:r>
              <a:rPr lang="ko-KR" altLang="en-US" sz="2400" dirty="0"/>
              <a:t>평균</a:t>
            </a:r>
            <a:r>
              <a:rPr lang="en-US" altLang="ko-KR" sz="2400" dirty="0"/>
              <a:t>'</a:t>
            </a:r>
            <a:r>
              <a:rPr lang="ko-KR" altLang="en-US" sz="2400" dirty="0"/>
              <a:t> </a:t>
            </a:r>
            <a:r>
              <a:rPr lang="en-US" altLang="ko-KR" sz="2400" dirty="0" err="1"/>
              <a:t>std</a:t>
            </a:r>
            <a:r>
              <a:rPr lang="en-US" altLang="ko-KR" sz="2400" dirty="0"/>
              <a:t>='</a:t>
            </a:r>
            <a:r>
              <a:rPr lang="ko-KR" altLang="en-US" sz="2400" dirty="0"/>
              <a:t>표준편차</a:t>
            </a:r>
            <a:r>
              <a:rPr lang="en-US" altLang="ko-KR" sz="2400" dirty="0" smtClean="0"/>
              <a:t>';</a:t>
            </a:r>
          </a:p>
          <a:p>
            <a:r>
              <a:rPr lang="en-US" altLang="ko-KR" sz="2400" dirty="0"/>
              <a:t>format sex </a:t>
            </a:r>
            <a:r>
              <a:rPr lang="en-US" altLang="ko-KR" sz="2400" dirty="0" err="1"/>
              <a:t>sexf</a:t>
            </a:r>
            <a:r>
              <a:rPr lang="en-US" altLang="ko-KR" sz="2400" dirty="0"/>
              <a:t>.; </a:t>
            </a:r>
            <a:endParaRPr lang="en-US" altLang="ko-KR" sz="2400" dirty="0" smtClean="0"/>
          </a:p>
          <a:p>
            <a:r>
              <a:rPr lang="en-US" altLang="ko-KR" sz="2400" dirty="0"/>
              <a:t>r</a:t>
            </a:r>
            <a:r>
              <a:rPr lang="en-US" altLang="ko-KR" sz="2400" dirty="0" smtClean="0"/>
              <a:t>un;</a:t>
            </a:r>
            <a:endParaRPr lang="en-US" altLang="ko-KR" sz="2400" dirty="0"/>
          </a:p>
        </p:txBody>
      </p:sp>
    </p:spTree>
    <p:extLst>
      <p:ext uri="{BB962C8B-B14F-4D97-AF65-F5344CB8AC3E}">
        <p14:creationId xmlns:p14="http://schemas.microsoft.com/office/powerpoint/2010/main" val="77631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9592" y="476672"/>
            <a:ext cx="1519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/>
              <a:t>&lt;OUTPUT&gt;</a:t>
            </a:r>
            <a:endParaRPr lang="ko-KR" altLang="en-US" sz="20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086" y="548680"/>
            <a:ext cx="3457158" cy="590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880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385192" y="188640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연습문제 </a:t>
            </a:r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3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4869160"/>
            <a:ext cx="8568952" cy="178510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tx2"/>
                </a:solidFill>
              </a:rPr>
              <a:t>Hint</a:t>
            </a:r>
          </a:p>
          <a:p>
            <a:pPr marL="342900" indent="-342900">
              <a:buAutoNum type="arabicPeriod"/>
            </a:pPr>
            <a:r>
              <a:rPr lang="ko-KR" altLang="en-US" dirty="0" smtClean="0"/>
              <a:t>학년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)</a:t>
            </a:r>
            <a:r>
              <a:rPr lang="ko-KR" altLang="en-US" dirty="0" smtClean="0"/>
              <a:t>별로 따로 출력됨</a:t>
            </a:r>
            <a:r>
              <a:rPr lang="en-US" altLang="ko-KR" dirty="0" smtClean="0"/>
              <a:t>(proc sort)</a:t>
            </a:r>
          </a:p>
          <a:p>
            <a:pPr marL="342900" indent="-342900">
              <a:buAutoNum type="arabicPeriod"/>
            </a:pPr>
            <a:r>
              <a:rPr lang="ko-KR" altLang="en-US" dirty="0" smtClean="0"/>
              <a:t>성별의 </a:t>
            </a:r>
            <a:r>
              <a:rPr lang="en-US" altLang="ko-KR" dirty="0" smtClean="0"/>
              <a:t>1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2</a:t>
            </a:r>
            <a:r>
              <a:rPr lang="ko-KR" altLang="en-US" dirty="0" smtClean="0"/>
              <a:t>가 남</a:t>
            </a:r>
            <a:r>
              <a:rPr lang="en-US" altLang="ko-KR" dirty="0" smtClean="0"/>
              <a:t>/</a:t>
            </a:r>
            <a:r>
              <a:rPr lang="ko-KR" altLang="en-US" dirty="0" smtClean="0"/>
              <a:t>여로 </a:t>
            </a:r>
            <a:r>
              <a:rPr lang="en-US" altLang="ko-KR" dirty="0" smtClean="0"/>
              <a:t>format </a:t>
            </a:r>
            <a:r>
              <a:rPr lang="ko-KR" altLang="en-US" dirty="0" smtClean="0"/>
              <a:t>됐고 학년의 </a:t>
            </a:r>
            <a:r>
              <a:rPr lang="en-US" altLang="ko-KR" dirty="0" smtClean="0"/>
              <a:t>1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2</a:t>
            </a:r>
            <a:r>
              <a:rPr lang="ko-KR" altLang="en-US" dirty="0" smtClean="0"/>
              <a:t>가 </a:t>
            </a:r>
            <a:r>
              <a:rPr lang="en-US" altLang="ko-KR" dirty="0" smtClean="0"/>
              <a:t>1</a:t>
            </a:r>
            <a:r>
              <a:rPr lang="ko-KR" altLang="en-US" dirty="0" smtClean="0"/>
              <a:t>학년</a:t>
            </a:r>
            <a:r>
              <a:rPr lang="en-US" altLang="ko-KR" dirty="0" smtClean="0"/>
              <a:t>/2</a:t>
            </a:r>
            <a:r>
              <a:rPr lang="ko-KR" altLang="en-US" dirty="0" smtClean="0"/>
              <a:t>학년으로 </a:t>
            </a:r>
            <a:r>
              <a:rPr lang="en-US" altLang="ko-KR" dirty="0" smtClean="0"/>
              <a:t>format </a:t>
            </a:r>
            <a:r>
              <a:rPr lang="ko-KR" altLang="en-US" dirty="0" smtClean="0"/>
              <a:t>됐음</a:t>
            </a:r>
            <a:r>
              <a:rPr lang="en-US" altLang="ko-KR" dirty="0" smtClean="0"/>
              <a:t>(proc format)</a:t>
            </a:r>
          </a:p>
          <a:p>
            <a:pPr marL="342900" indent="-342900">
              <a:buAutoNum type="arabicPeriod"/>
            </a:pPr>
            <a:r>
              <a:rPr lang="en-US" altLang="ko-KR" dirty="0" smtClean="0"/>
              <a:t>label</a:t>
            </a:r>
            <a:r>
              <a:rPr lang="ko-KR" altLang="en-US" dirty="0" smtClean="0"/>
              <a:t>문을 이용해 </a:t>
            </a:r>
            <a:r>
              <a:rPr lang="en-US" altLang="ko-KR" dirty="0" smtClean="0"/>
              <a:t>sex</a:t>
            </a:r>
            <a:r>
              <a:rPr lang="en-US" altLang="ko-KR" dirty="0" smtClean="0">
                <a:sym typeface="Wingdings" pitchFamily="2" charset="2"/>
              </a:rPr>
              <a:t></a:t>
            </a:r>
            <a:r>
              <a:rPr lang="ko-KR" altLang="en-US" dirty="0" smtClean="0">
                <a:sym typeface="Wingdings" pitchFamily="2" charset="2"/>
              </a:rPr>
              <a:t>성별</a:t>
            </a:r>
            <a:r>
              <a:rPr lang="en-US" altLang="ko-KR" dirty="0" smtClean="0">
                <a:sym typeface="Wingdings" pitchFamily="2" charset="2"/>
              </a:rPr>
              <a:t>, test</a:t>
            </a:r>
            <a:r>
              <a:rPr lang="ko-KR" altLang="en-US" dirty="0" smtClean="0">
                <a:sym typeface="Wingdings" pitchFamily="2" charset="2"/>
              </a:rPr>
              <a:t>점수 </a:t>
            </a:r>
            <a:r>
              <a:rPr lang="ko-KR" altLang="en-US" dirty="0" err="1" smtClean="0">
                <a:sym typeface="Wingdings" pitchFamily="2" charset="2"/>
              </a:rPr>
              <a:t>로</a:t>
            </a:r>
            <a:r>
              <a:rPr lang="ko-KR" altLang="en-US" dirty="0" smtClean="0">
                <a:sym typeface="Wingdings" pitchFamily="2" charset="2"/>
              </a:rPr>
              <a:t> </a:t>
            </a:r>
            <a:r>
              <a:rPr lang="ko-KR" altLang="en-US" dirty="0" err="1" smtClean="0">
                <a:sym typeface="Wingdings" pitchFamily="2" charset="2"/>
              </a:rPr>
              <a:t>변수명을</a:t>
            </a:r>
            <a:r>
              <a:rPr lang="ko-KR" altLang="en-US" dirty="0" smtClean="0">
                <a:sym typeface="Wingdings" pitchFamily="2" charset="2"/>
              </a:rPr>
              <a:t> 변경했음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en-US" altLang="ko-KR" dirty="0" err="1" smtClean="0"/>
              <a:t>keylabel</a:t>
            </a:r>
            <a:r>
              <a:rPr lang="ko-KR" altLang="en-US" dirty="0" smtClean="0"/>
              <a:t>문을 이용해 </a:t>
            </a:r>
            <a:r>
              <a:rPr lang="en-US" altLang="ko-KR" dirty="0" smtClean="0"/>
              <a:t>mean</a:t>
            </a:r>
            <a:r>
              <a:rPr lang="en-US" altLang="ko-KR" dirty="0" smtClean="0">
                <a:sym typeface="Wingdings" pitchFamily="2" charset="2"/>
              </a:rPr>
              <a:t></a:t>
            </a:r>
            <a:r>
              <a:rPr lang="ko-KR" altLang="en-US" dirty="0" smtClean="0">
                <a:sym typeface="Wingdings" pitchFamily="2" charset="2"/>
              </a:rPr>
              <a:t>평균</a:t>
            </a:r>
            <a:r>
              <a:rPr lang="en-US" altLang="ko-KR" dirty="0" smtClean="0">
                <a:sym typeface="Wingdings" pitchFamily="2" charset="2"/>
              </a:rPr>
              <a:t>, std</a:t>
            </a:r>
            <a:r>
              <a:rPr lang="ko-KR" altLang="en-US" dirty="0" smtClean="0">
                <a:sym typeface="Wingdings" pitchFamily="2" charset="2"/>
              </a:rPr>
              <a:t>표준편차</a:t>
            </a:r>
            <a:r>
              <a:rPr lang="en-US" altLang="ko-KR" dirty="0" smtClean="0">
                <a:sym typeface="Wingdings" pitchFamily="2" charset="2"/>
              </a:rPr>
              <a:t>, all</a:t>
            </a:r>
            <a:r>
              <a:rPr lang="ko-KR" altLang="en-US" dirty="0" smtClean="0">
                <a:sym typeface="Wingdings" pitchFamily="2" charset="2"/>
              </a:rPr>
              <a:t>전체로 변경했음</a:t>
            </a:r>
            <a:endParaRPr lang="en-US" altLang="ko-KR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04664"/>
            <a:ext cx="3888432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338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323</Words>
  <Application>Microsoft Office PowerPoint</Application>
  <PresentationFormat>화면 슬라이드 쇼(4:3)</PresentationFormat>
  <Paragraphs>84</Paragraphs>
  <Slides>7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표 만들기 2</vt:lpstr>
      <vt:lpstr>sas 기본 연습문제 1</vt:lpstr>
      <vt:lpstr>sas 기본 연습문제 2</vt:lpstr>
      <vt:lpstr>PowerPoint 프레젠테이션</vt:lpstr>
      <vt:lpstr>PowerPoint 프레젠테이션</vt:lpstr>
      <vt:lpstr>PowerPoint 프레젠테이션</vt:lpstr>
      <vt:lpstr>연습문제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 기본 연습문제 1</dc:title>
  <dc:creator>user</dc:creator>
  <cp:lastModifiedBy>user</cp:lastModifiedBy>
  <cp:revision>20</cp:revision>
  <dcterms:created xsi:type="dcterms:W3CDTF">2010-10-02T04:35:55Z</dcterms:created>
  <dcterms:modified xsi:type="dcterms:W3CDTF">2013-12-05T05:31:03Z</dcterms:modified>
</cp:coreProperties>
</file>