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3913" autoAdjust="0"/>
  </p:normalViewPr>
  <p:slideViewPr>
    <p:cSldViewPr>
      <p:cViewPr varScale="1">
        <p:scale>
          <a:sx n="85" d="100"/>
          <a:sy n="85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C4F82-ABE2-4281-A8E9-A5D623291519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8FFA0-7FCC-4C3C-A216-369A57387E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+mj-ea"/>
              <a:buNone/>
            </a:pPr>
            <a:r>
              <a:rPr lang="ko-KR" altLang="en-US" sz="1600" dirty="0" smtClean="0"/>
              <a:t>실험</a:t>
            </a:r>
            <a:r>
              <a:rPr lang="en-US" altLang="ko-KR" sz="1600" dirty="0" smtClean="0"/>
              <a:t>1</a:t>
            </a:r>
            <a:r>
              <a:rPr lang="ko-KR" altLang="en-US" sz="1600" dirty="0" smtClean="0"/>
              <a:t>의 과제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개수 세기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수행방법에 대한 설명 </a:t>
            </a:r>
            <a:endParaRPr lang="en-US" altLang="ko-KR" sz="1600" dirty="0" smtClean="0"/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- </a:t>
            </a:r>
            <a:r>
              <a:rPr lang="ko-KR" altLang="en-US" sz="1400" dirty="0" smtClean="0"/>
              <a:t>칸 안에 있는 대상의 개수를 세면 됩니다</a:t>
            </a:r>
            <a:r>
              <a:rPr lang="en-US" altLang="ko-KR" sz="1400" dirty="0" smtClean="0"/>
              <a:t>.(</a:t>
            </a:r>
            <a:r>
              <a:rPr lang="ko-KR" altLang="en-US" sz="1400" dirty="0" smtClean="0"/>
              <a:t>하나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둘</a:t>
            </a:r>
            <a:r>
              <a:rPr lang="en-US" altLang="ko-KR" sz="1400" dirty="0" smtClean="0"/>
              <a:t>,</a:t>
            </a:r>
            <a:r>
              <a:rPr lang="en-US" altLang="ko-KR" sz="1400" baseline="0" dirty="0" smtClean="0"/>
              <a:t> </a:t>
            </a:r>
            <a:r>
              <a:rPr lang="ko-KR" altLang="en-US" sz="1400" baseline="0" dirty="0" smtClean="0"/>
              <a:t>셋 말고 일</a:t>
            </a:r>
            <a:r>
              <a:rPr lang="en-US" altLang="ko-KR" sz="1400" baseline="0" dirty="0" smtClean="0"/>
              <a:t>, </a:t>
            </a:r>
            <a:r>
              <a:rPr lang="ko-KR" altLang="en-US" sz="1400" baseline="0" dirty="0" smtClean="0"/>
              <a:t>이</a:t>
            </a:r>
            <a:r>
              <a:rPr lang="en-US" altLang="ko-KR" sz="1400" baseline="0" dirty="0" smtClean="0"/>
              <a:t>, </a:t>
            </a:r>
            <a:r>
              <a:rPr lang="ko-KR" altLang="en-US" sz="1400" baseline="0" dirty="0" smtClean="0"/>
              <a:t>삼으로 세어주세요</a:t>
            </a:r>
            <a:r>
              <a:rPr lang="en-US" altLang="ko-KR" sz="1400" baseline="0" dirty="0" smtClean="0"/>
              <a:t>.</a:t>
            </a:r>
            <a:r>
              <a:rPr lang="en-US" altLang="ko-KR" sz="1400" dirty="0" smtClean="0"/>
              <a:t>)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- </a:t>
            </a:r>
            <a:r>
              <a:rPr lang="ko-KR" altLang="en-US" sz="1400" dirty="0" smtClean="0"/>
              <a:t>왼쪽부터 시작해서 오른쪽으로 진행하고 한 줄이 다 끝나면</a:t>
            </a:r>
            <a:r>
              <a:rPr lang="en-US" altLang="ko-KR" sz="1400" dirty="0" smtClean="0"/>
              <a:t>, 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  </a:t>
            </a:r>
            <a:r>
              <a:rPr lang="ko-KR" altLang="en-US" sz="1400" dirty="0" smtClean="0"/>
              <a:t>다시 왼쪽부터 시작해 주세요</a:t>
            </a:r>
            <a:r>
              <a:rPr lang="en-US" altLang="ko-KR" sz="1400" dirty="0" smtClean="0"/>
              <a:t>.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- </a:t>
            </a:r>
            <a:r>
              <a:rPr lang="ko-KR" altLang="en-US" sz="1400" dirty="0" smtClean="0"/>
              <a:t>개수를 세다가 틀려도 처음부터 다시 시작하지 말고 그대로 진행해 주세요</a:t>
            </a:r>
            <a:r>
              <a:rPr lang="en-US" altLang="ko-KR" sz="1400" dirty="0" smtClean="0"/>
              <a:t>.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- </a:t>
            </a:r>
            <a:r>
              <a:rPr lang="ko-KR" altLang="en-US" sz="1400" dirty="0" smtClean="0"/>
              <a:t>곰곰이 생각해서 푸는 문제가 아니고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즉각적으로 풀어야 하는 문제입니다</a:t>
            </a:r>
            <a:r>
              <a:rPr lang="en-US" altLang="ko-KR" sz="1400" dirty="0" smtClean="0"/>
              <a:t>.</a:t>
            </a:r>
            <a:endParaRPr lang="ko-KR" altLang="en-US" sz="14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8FFA0-7FCC-4C3C-A216-369A57387EB8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dirty="0" smtClean="0"/>
              <a:t>※ </a:t>
            </a:r>
            <a:r>
              <a:rPr lang="ko-KR" altLang="en-US" sz="1200" dirty="0" err="1" smtClean="0"/>
              <a:t>실험자는</a:t>
            </a:r>
            <a:r>
              <a:rPr lang="ko-KR" altLang="en-US" sz="1200" dirty="0" smtClean="0"/>
              <a:t> 각 과제 수행 시 걸리는 시간과 오류를 체크합니다</a:t>
            </a:r>
            <a:r>
              <a:rPr lang="en-US" altLang="ko-KR" sz="1200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8FFA0-7FCC-4C3C-A216-369A57387EB8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+mj-ea"/>
              <a:buNone/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실험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의 과제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색깔 읽기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수행방법에 대한 설명</a:t>
            </a:r>
            <a:endParaRPr lang="en-US" altLang="ko-KR" sz="1600" dirty="0" smtClean="0"/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- </a:t>
            </a:r>
            <a:r>
              <a:rPr lang="ko-KR" altLang="en-US" sz="1400" dirty="0" smtClean="0"/>
              <a:t>검은색 상자 안에 있는 대상의 색깔을 말해주시면 됩니다</a:t>
            </a:r>
            <a:r>
              <a:rPr lang="en-US" altLang="ko-KR" sz="1400" dirty="0" smtClean="0"/>
              <a:t>.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- </a:t>
            </a:r>
            <a:r>
              <a:rPr lang="ko-KR" altLang="en-US" sz="1400" dirty="0" smtClean="0"/>
              <a:t>왼쪽부터 시작해서 오른쪽으로 진행하고 한 줄이 다 끝나면</a:t>
            </a:r>
            <a:r>
              <a:rPr lang="en-US" altLang="ko-KR" sz="1400" dirty="0" smtClean="0"/>
              <a:t>, 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  </a:t>
            </a:r>
            <a:r>
              <a:rPr lang="ko-KR" altLang="en-US" sz="1400" dirty="0" smtClean="0"/>
              <a:t>다시 왼쪽부터 시작해 주세요</a:t>
            </a:r>
            <a:r>
              <a:rPr lang="en-US" altLang="ko-KR" sz="1400" dirty="0" smtClean="0"/>
              <a:t>.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- </a:t>
            </a:r>
            <a:r>
              <a:rPr lang="ko-KR" altLang="en-US" sz="1400" dirty="0" smtClean="0"/>
              <a:t>색깔을 말하다 틀려도 처음부터 다시 시작하지 말고 그대로 진행해 주세요</a:t>
            </a:r>
            <a:r>
              <a:rPr lang="en-US" altLang="ko-KR" sz="1400" dirty="0" smtClean="0"/>
              <a:t>.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sz="1400" dirty="0" smtClean="0"/>
              <a:t>- </a:t>
            </a:r>
            <a:r>
              <a:rPr lang="ko-KR" altLang="en-US" sz="1400" dirty="0" smtClean="0"/>
              <a:t>곰곰이 생각해서 푸는 문제가 아니고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즉각적으로 풀어야 하는 문제입니다</a:t>
            </a:r>
            <a:r>
              <a:rPr lang="en-US" altLang="ko-KR" sz="1400" dirty="0" smtClean="0"/>
              <a:t>.</a:t>
            </a:r>
            <a:endParaRPr lang="ko-KR" altLang="en-US" sz="14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8FFA0-7FCC-4C3C-A216-369A57387EB8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※ </a:t>
            </a:r>
            <a:r>
              <a:rPr lang="ko-KR" altLang="en-US" sz="1200" dirty="0" err="1" smtClean="0"/>
              <a:t>실험자는</a:t>
            </a:r>
            <a:r>
              <a:rPr lang="ko-KR" altLang="en-US" sz="1200" dirty="0" smtClean="0"/>
              <a:t> 각 과제 수행 시 걸리는 시간과 오류를 체크합니다</a:t>
            </a:r>
            <a:r>
              <a:rPr lang="en-US" altLang="ko-KR" sz="1200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8FFA0-7FCC-4C3C-A216-369A57387EB8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428E7-2FD6-4B30-AA87-FF069AB0FE6F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428E7-2FD6-4B30-AA87-FF069AB0FE6F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D7292-0097-441C-8BAE-F41D7837A3CA}" type="datetimeFigureOut">
              <a:rPr lang="ko-KR" altLang="en-US" smtClean="0"/>
              <a:pPr/>
              <a:t>2015-04-08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8D097-D4E1-4757-977A-692025608A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673223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ko-KR" altLang="en-US" sz="4800" dirty="0" smtClean="0">
                <a:solidFill>
                  <a:schemeClr val="bg1"/>
                </a:solidFill>
              </a:rPr>
              <a:t>인지 심리학 및 실습</a:t>
            </a:r>
            <a:r>
              <a:rPr lang="en-US" altLang="ko-KR" sz="4800" dirty="0" smtClean="0">
                <a:solidFill>
                  <a:schemeClr val="bg1"/>
                </a:solidFill>
              </a:rPr>
              <a:t/>
            </a:r>
            <a:br>
              <a:rPr lang="en-US" altLang="ko-KR" sz="4800" dirty="0" smtClean="0">
                <a:solidFill>
                  <a:schemeClr val="bg1"/>
                </a:solidFill>
              </a:rPr>
            </a:br>
            <a:r>
              <a:rPr lang="en-US" altLang="ko-KR" dirty="0" err="1" smtClean="0">
                <a:solidFill>
                  <a:schemeClr val="bg1">
                    <a:lumMod val="85000"/>
                  </a:schemeClr>
                </a:solidFill>
              </a:rPr>
              <a:t>Stroop</a:t>
            </a:r>
            <a:r>
              <a:rPr lang="en-US" altLang="ko-KR" dirty="0" smtClean="0">
                <a:solidFill>
                  <a:schemeClr val="bg1">
                    <a:lumMod val="85000"/>
                  </a:schemeClr>
                </a:solidFill>
              </a:rPr>
              <a:t> effect </a:t>
            </a:r>
            <a:r>
              <a:rPr lang="ko-KR" altLang="en-US" dirty="0" smtClean="0">
                <a:solidFill>
                  <a:schemeClr val="bg1">
                    <a:lumMod val="85000"/>
                  </a:schemeClr>
                </a:solidFill>
              </a:rPr>
              <a:t>실험</a:t>
            </a:r>
            <a:endParaRPr lang="ko-KR" altLang="en-US" sz="4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4110" y="285728"/>
            <a:ext cx="35549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 err="1" smtClean="0"/>
              <a:t>Stroop</a:t>
            </a:r>
            <a:r>
              <a:rPr lang="en-US" altLang="ko-KR" sz="3200" dirty="0" smtClean="0"/>
              <a:t> effect </a:t>
            </a:r>
            <a:r>
              <a:rPr lang="ko-KR" altLang="en-US" sz="3200" dirty="0" smtClean="0"/>
              <a:t>실험</a:t>
            </a:r>
            <a:endParaRPr lang="ko-KR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1428736"/>
            <a:ext cx="7359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과제 </a:t>
            </a:r>
            <a:r>
              <a:rPr lang="en-US" altLang="ko-KR" sz="2400" dirty="0"/>
              <a:t>2</a:t>
            </a:r>
            <a:r>
              <a:rPr lang="en-US" altLang="ko-KR" sz="2400" dirty="0" smtClean="0"/>
              <a:t> : </a:t>
            </a:r>
            <a:r>
              <a:rPr lang="ko-KR" altLang="en-US" sz="2400" dirty="0" smtClean="0"/>
              <a:t>상자 속 대상의 색깔을 가능한 한 빨리 읽기</a:t>
            </a:r>
            <a:endParaRPr lang="en-US" altLang="ko-KR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57224" y="2071678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연습문제</a:t>
            </a:r>
            <a:r>
              <a:rPr lang="en-US" altLang="ko-KR" sz="2000" dirty="0"/>
              <a:t>2</a:t>
            </a:r>
            <a:r>
              <a:rPr lang="en-US" altLang="ko-KR" sz="2000" dirty="0" smtClean="0"/>
              <a:t>) </a:t>
            </a:r>
            <a:endParaRPr lang="ko-KR" altLang="en-US" sz="2000" dirty="0"/>
          </a:p>
        </p:txBody>
      </p:sp>
      <p:sp>
        <p:nvSpPr>
          <p:cNvPr id="8" name="직사각형 7"/>
          <p:cNvSpPr/>
          <p:nvPr/>
        </p:nvSpPr>
        <p:spPr>
          <a:xfrm>
            <a:off x="1142976" y="2571744"/>
            <a:ext cx="6500858" cy="7858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ko-KR" altLang="en-US" sz="28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   노랑</a:t>
            </a:r>
            <a:r>
              <a:rPr kumimoji="0" lang="ko-KR" altLang="en-US" sz="2800" dirty="0" smtClean="0">
                <a:latin typeface="맑은 고딕" pitchFamily="50" charset="-127"/>
                <a:ea typeface="맑은 고딕" pitchFamily="50" charset="-127"/>
              </a:rPr>
              <a:t>      </a:t>
            </a:r>
            <a:r>
              <a:rPr kumimoji="0" lang="ko-KR" altLang="en-US" sz="2800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2800" dirty="0" smtClean="0">
                <a:latin typeface="맑은 고딕" pitchFamily="50" charset="-127"/>
                <a:ea typeface="맑은 고딕" pitchFamily="50" charset="-127"/>
              </a:rPr>
              <a:t>      </a:t>
            </a:r>
            <a:r>
              <a:rPr kumimoji="0" lang="ko-KR" altLang="en-US" sz="28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2800" dirty="0" smtClean="0">
                <a:latin typeface="맑은 고딕" pitchFamily="50" charset="-127"/>
                <a:ea typeface="맑은 고딕" pitchFamily="50" charset="-127"/>
              </a:rPr>
              <a:t>       </a:t>
            </a:r>
            <a:r>
              <a:rPr kumimoji="0" lang="ko-KR" altLang="en-US" sz="2800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초록 </a:t>
            </a:r>
            <a:endParaRPr kumimoji="0" lang="ko-KR" altLang="en-US" sz="28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7224" y="4429132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연습문제</a:t>
            </a:r>
            <a:r>
              <a:rPr lang="en-US" altLang="ko-KR" sz="2000" dirty="0" smtClean="0"/>
              <a:t>3) </a:t>
            </a:r>
            <a:endParaRPr lang="ko-KR" altLang="en-US" sz="2000" dirty="0"/>
          </a:p>
        </p:txBody>
      </p:sp>
      <p:sp>
        <p:nvSpPr>
          <p:cNvPr id="13" name="직사각형 12"/>
          <p:cNvSpPr/>
          <p:nvPr/>
        </p:nvSpPr>
        <p:spPr>
          <a:xfrm>
            <a:off x="1142976" y="4929198"/>
            <a:ext cx="6500858" cy="7858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ko-KR" altLang="en-US" sz="28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endParaRPr kumimoji="0" lang="ko-KR" altLang="en-US" sz="28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6286512" y="5072074"/>
            <a:ext cx="838200" cy="457200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1643042" y="5072074"/>
            <a:ext cx="838200" cy="457200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Rectangle 39"/>
          <p:cNvSpPr>
            <a:spLocks noChangeArrowheads="1"/>
          </p:cNvSpPr>
          <p:nvPr/>
        </p:nvSpPr>
        <p:spPr bwMode="auto">
          <a:xfrm>
            <a:off x="3090858" y="5072074"/>
            <a:ext cx="838200" cy="457200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Rectangle 40"/>
          <p:cNvSpPr>
            <a:spLocks noChangeArrowheads="1"/>
          </p:cNvSpPr>
          <p:nvPr/>
        </p:nvSpPr>
        <p:spPr bwMode="auto">
          <a:xfrm>
            <a:off x="4643438" y="5072074"/>
            <a:ext cx="838200" cy="457200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50161" y="3714752"/>
            <a:ext cx="31646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정답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빨강 노랑 파랑 노랑</a:t>
            </a:r>
            <a:endParaRPr lang="ko-KR" alt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050161" y="5929330"/>
            <a:ext cx="31646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정답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파랑 초록 노랑 빨강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1530384"/>
            <a:ext cx="66437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 smtClean="0"/>
              <a:t>과제가 제시되면 상자 속에 있는 </a:t>
            </a:r>
            <a:r>
              <a:rPr lang="ko-KR" altLang="en-US" sz="2400" b="1" dirty="0" smtClean="0">
                <a:solidFill>
                  <a:srgbClr val="C00000"/>
                </a:solidFill>
              </a:rPr>
              <a:t>대상의 색깔</a:t>
            </a:r>
            <a:r>
              <a:rPr lang="ko-KR" altLang="en-US" sz="2400" dirty="0"/>
              <a:t>을</a:t>
            </a:r>
            <a:r>
              <a:rPr lang="ko-KR" altLang="en-US" sz="2400" dirty="0" smtClean="0"/>
              <a:t> 가능한 한 빨리 읽어주시기 바랍니다</a:t>
            </a:r>
            <a:r>
              <a:rPr lang="en-US" altLang="ko-KR" sz="2400" dirty="0" smtClean="0"/>
              <a:t>.</a:t>
            </a:r>
          </a:p>
          <a:p>
            <a:pPr algn="ctr">
              <a:lnSpc>
                <a:spcPct val="150000"/>
              </a:lnSpc>
            </a:pPr>
            <a:endParaRPr lang="en-US" altLang="ko-KR" sz="2400" dirty="0" smtClean="0"/>
          </a:p>
          <a:p>
            <a:pPr algn="ctr">
              <a:lnSpc>
                <a:spcPct val="150000"/>
              </a:lnSpc>
            </a:pPr>
            <a:r>
              <a:rPr lang="ko-KR" altLang="en-US" sz="2400" dirty="0" smtClean="0"/>
              <a:t>하다가 틀려도 </a:t>
            </a:r>
            <a:r>
              <a:rPr lang="ko-KR" altLang="en-US" sz="2400" u="sng" dirty="0" smtClean="0"/>
              <a:t>다시 시작하지 않고</a:t>
            </a:r>
            <a:r>
              <a:rPr lang="ko-KR" altLang="en-US" sz="2400" dirty="0" smtClean="0"/>
              <a:t> 그대로 쭉 진행하시길 바랍니다</a:t>
            </a:r>
            <a:r>
              <a:rPr lang="en-US" altLang="ko-KR" sz="2400" dirty="0" smtClean="0"/>
              <a:t>.</a:t>
            </a:r>
          </a:p>
          <a:p>
            <a:pPr algn="ctr">
              <a:lnSpc>
                <a:spcPct val="150000"/>
              </a:lnSpc>
            </a:pPr>
            <a:endParaRPr lang="en-US" altLang="ko-KR" sz="2400" dirty="0" smtClean="0"/>
          </a:p>
        </p:txBody>
      </p:sp>
      <p:sp>
        <p:nvSpPr>
          <p:cNvPr id="3" name="직사각형 2"/>
          <p:cNvSpPr/>
          <p:nvPr/>
        </p:nvSpPr>
        <p:spPr>
          <a:xfrm>
            <a:off x="714348" y="1428736"/>
            <a:ext cx="7786742" cy="41434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chemeClr val="tx1"/>
                </a:solidFill>
              </a:rPr>
              <a:t>준비하시길 바랍니다</a:t>
            </a:r>
            <a:r>
              <a:rPr lang="en-US" altLang="ko-KR" sz="3600" dirty="0" smtClean="0">
                <a:solidFill>
                  <a:schemeClr val="tx1"/>
                </a:solidFill>
              </a:rPr>
              <a:t>.</a:t>
            </a:r>
            <a:endParaRPr lang="ko-KR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28596" y="785794"/>
            <a:ext cx="8358246" cy="5715040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노랑 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kumimoji="0" lang="ko-KR" altLang="en-US" sz="3200" dirty="0" smtClean="0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 smtClean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kumimoji="0" lang="ko-KR" altLang="en-US" sz="32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 smtClean="0">
                <a:solidFill>
                  <a:srgbClr val="00FF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</a:t>
            </a:r>
            <a:endParaRPr kumimoji="0" lang="en-US" altLang="ko-KR" sz="3200" dirty="0" smtClean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>
              <a:solidFill>
                <a:srgbClr val="00FF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kumimoji="0" lang="ko-KR" altLang="en-US" sz="3200" dirty="0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>
                <a:solidFill>
                  <a:srgbClr val="00FF00"/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초록    </a:t>
            </a:r>
            <a:r>
              <a:rPr kumimoji="0" lang="ko-KR" altLang="en-US" sz="3200" dirty="0" smtClean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kumimoji="0"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파랑 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 smtClean="0">
                <a:solidFill>
                  <a:srgbClr val="00FF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kumimoji="0" lang="ko-KR" altLang="en-US" sz="3200" dirty="0">
              <a:solidFill>
                <a:srgbClr val="0099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파랑 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solidFill>
                  <a:srgbClr val="00FF00"/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kumimoji="0" lang="ko-KR" altLang="en-US" sz="32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02148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과제 </a:t>
            </a:r>
            <a:r>
              <a:rPr lang="en-US" altLang="ko-KR" dirty="0" smtClean="0"/>
              <a:t>2-1&gt;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85720" y="785794"/>
            <a:ext cx="8643998" cy="5715040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 sz="2800">
              <a:solidFill>
                <a:srgbClr val="00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00034" y="1093788"/>
            <a:ext cx="1060444" cy="628667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402040" y="1093788"/>
            <a:ext cx="1060444" cy="628667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00034" y="2028826"/>
            <a:ext cx="1060444" cy="628667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07972" y="3838577"/>
            <a:ext cx="1060444" cy="628667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11160" y="4729159"/>
            <a:ext cx="1060444" cy="628667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797440" y="3838577"/>
            <a:ext cx="1060444" cy="628667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402040" y="4764090"/>
            <a:ext cx="1060444" cy="628667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382990" y="5657853"/>
            <a:ext cx="1060444" cy="628667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806980" y="1109663"/>
            <a:ext cx="1060444" cy="628667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203982" y="1093788"/>
            <a:ext cx="1060444" cy="628667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779992" y="2028826"/>
            <a:ext cx="1060444" cy="628667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806980" y="2928939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654960" y="3838577"/>
            <a:ext cx="1060444" cy="628667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4806980" y="5657853"/>
            <a:ext cx="1060444" cy="628667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230970" y="5657853"/>
            <a:ext cx="1060444" cy="628667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230970" y="4748215"/>
            <a:ext cx="1060444" cy="628667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1962150" y="4748215"/>
            <a:ext cx="1060444" cy="628667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507972" y="2928939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1966912" y="1093788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1962150" y="5643578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1962150" y="2928939"/>
            <a:ext cx="1060444" cy="628667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1962150" y="3838577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1962150" y="2000240"/>
            <a:ext cx="1060444" cy="628667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07972" y="5657853"/>
            <a:ext cx="1060444" cy="628667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4786314" y="4748215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3382990" y="2019301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6230970" y="2019301"/>
            <a:ext cx="1060444" cy="628667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7642260" y="2028826"/>
            <a:ext cx="1060444" cy="628667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642260" y="1093788"/>
            <a:ext cx="1060444" cy="628667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654960" y="2928939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230970" y="2928939"/>
            <a:ext cx="1060444" cy="628667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230970" y="3838577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3368680" y="3838577"/>
            <a:ext cx="1060444" cy="628667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7654960" y="4748215"/>
            <a:ext cx="1060444" cy="628667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3357554" y="2928934"/>
            <a:ext cx="1060444" cy="628667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7642260" y="5627690"/>
            <a:ext cx="1060444" cy="628667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57158" y="214290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과제 </a:t>
            </a:r>
            <a:r>
              <a:rPr lang="en-US" altLang="ko-KR" dirty="0" smtClean="0"/>
              <a:t>2-2&gt;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5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4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3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2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1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786050" y="2000240"/>
            <a:ext cx="3500462" cy="2071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>
                <a:solidFill>
                  <a:schemeClr val="tx1"/>
                </a:solidFill>
              </a:rPr>
              <a:t>다시 시작</a:t>
            </a:r>
            <a:r>
              <a:rPr lang="en-US" altLang="ko-KR" sz="2800" dirty="0" smtClean="0">
                <a:solidFill>
                  <a:schemeClr val="tx1"/>
                </a:solidFill>
              </a:rPr>
              <a:t>!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47690" y="785794"/>
            <a:ext cx="8510590" cy="5715040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 sz="2800">
              <a:solidFill>
                <a:srgbClr val="00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42910" y="1071546"/>
            <a:ext cx="1066848" cy="598504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458972" y="1071546"/>
            <a:ext cx="1066848" cy="598504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42910" y="1978026"/>
            <a:ext cx="1066848" cy="598504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42910" y="3797302"/>
            <a:ext cx="1066848" cy="598504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458972" y="2887664"/>
            <a:ext cx="1066848" cy="598504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458972" y="3797302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458972" y="4706940"/>
            <a:ext cx="1066848" cy="598504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58972" y="5616578"/>
            <a:ext cx="1066848" cy="598504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826514" y="1071546"/>
            <a:ext cx="1066848" cy="598504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194056" y="1071546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826514" y="1978026"/>
            <a:ext cx="1066848" cy="598504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826514" y="2887664"/>
            <a:ext cx="1066848" cy="598504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4826514" y="3797302"/>
            <a:ext cx="1066848" cy="598504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4826514" y="5616578"/>
            <a:ext cx="1066848" cy="598504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94056" y="5616578"/>
            <a:ext cx="1066848" cy="598504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194056" y="4706940"/>
            <a:ext cx="1066848" cy="598504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2086660" y="4706940"/>
            <a:ext cx="1066848" cy="598504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642910" y="2887664"/>
            <a:ext cx="1066848" cy="598504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2086660" y="1071546"/>
            <a:ext cx="1066848" cy="598504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2086660" y="1978026"/>
            <a:ext cx="1066848" cy="598504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2086660" y="2887664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2086660" y="3797302"/>
            <a:ext cx="1066848" cy="598504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2086660" y="5616578"/>
            <a:ext cx="1066848" cy="598504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642910" y="5616578"/>
            <a:ext cx="1066848" cy="598504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642910" y="4706940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3458972" y="1978026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6194056" y="1978026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7561598" y="1978026"/>
            <a:ext cx="1066848" cy="598504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561598" y="1071546"/>
            <a:ext cx="1066848" cy="598504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561598" y="2887664"/>
            <a:ext cx="1066848" cy="598504"/>
          </a:xfrm>
          <a:prstGeom prst="rect">
            <a:avLst/>
          </a:prstGeom>
          <a:solidFill>
            <a:srgbClr val="0000FF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194056" y="2887664"/>
            <a:ext cx="1066848" cy="598504"/>
          </a:xfrm>
          <a:prstGeom prst="rect">
            <a:avLst/>
          </a:prstGeom>
          <a:solidFill>
            <a:srgbClr val="FF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194056" y="3797302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7561598" y="3797302"/>
            <a:ext cx="1066848" cy="598504"/>
          </a:xfrm>
          <a:prstGeom prst="rect">
            <a:avLst/>
          </a:prstGeom>
          <a:solidFill>
            <a:srgbClr val="FFFF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7561598" y="4706940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4826514" y="4706940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7561598" y="5616578"/>
            <a:ext cx="1066848" cy="598504"/>
          </a:xfrm>
          <a:prstGeom prst="rect">
            <a:avLst/>
          </a:prstGeom>
          <a:solidFill>
            <a:srgbClr val="0099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kumimoji="0" lang="ko-KR" altLang="ko-KR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57158" y="285728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과제 </a:t>
            </a:r>
            <a:r>
              <a:rPr lang="en-US" altLang="ko-KR" dirty="0" smtClean="0"/>
              <a:t>2-3&gt;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7158" y="785795"/>
            <a:ext cx="8429684" cy="5715039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kumimoji="0" lang="ko-KR" altLang="en-US" sz="3200" dirty="0" smtClean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endParaRPr kumimoji="0" lang="en-US" altLang="ko-KR" sz="3200" dirty="0" smtClean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    파랑 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endParaRPr kumimoji="0" lang="ko-KR" altLang="en-US" sz="3200" dirty="0">
              <a:solidFill>
                <a:srgbClr val="00FF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>
              <a:solidFill>
                <a:srgbClr val="00FF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endParaRPr kumimoji="0" lang="ko-KR" altLang="en-US" sz="3200" dirty="0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solidFill>
                  <a:srgbClr val="00FF00"/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초록    </a:t>
            </a:r>
            <a:r>
              <a:rPr kumimoji="0"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endParaRPr kumimoji="0" lang="en-US" altLang="ko-KR" sz="3200" dirty="0" smtClean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노랑    </a:t>
            </a:r>
            <a:r>
              <a:rPr kumimoji="0" lang="ko-KR" altLang="en-US" sz="3200" dirty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endParaRPr kumimoji="0" lang="en-US" altLang="ko-KR" sz="3200" dirty="0" smtClean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kumimoji="0" lang="ko-KR" altLang="en-US" sz="32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sz="3200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파랑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노랑</a:t>
            </a:r>
            <a:r>
              <a:rPr kumimoji="0" lang="ko-KR" altLang="en-US" sz="3200" dirty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009900"/>
                </a:solidFill>
                <a:latin typeface="맑은 고딕" pitchFamily="50" charset="-127"/>
                <a:ea typeface="맑은 고딕" pitchFamily="50" charset="-127"/>
              </a:rPr>
              <a:t>파랑    </a:t>
            </a:r>
            <a:r>
              <a:rPr kumimoji="0" lang="ko-KR" altLang="en-US" sz="3200" dirty="0" smtClean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빨강</a:t>
            </a:r>
            <a:r>
              <a:rPr kumimoji="0" lang="ko-KR" altLang="en-US" sz="3200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kumimoji="0" lang="ko-KR" altLang="en-US" sz="3200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초록</a:t>
            </a:r>
            <a:endParaRPr kumimoji="0" lang="ko-KR" altLang="en-US" sz="32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85728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과제 </a:t>
            </a:r>
            <a:r>
              <a:rPr lang="en-US" altLang="ko-KR" dirty="0" smtClean="0"/>
              <a:t>2-4&gt;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7982" y="2036023"/>
            <a:ext cx="6155852" cy="16787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2800" dirty="0" smtClean="0"/>
              <a:t>모두 끝이 났습니다</a:t>
            </a:r>
            <a:r>
              <a:rPr lang="en-US" altLang="ko-KR" sz="2800" dirty="0" smtClean="0"/>
              <a:t>.</a:t>
            </a:r>
          </a:p>
          <a:p>
            <a:pPr algn="ctr">
              <a:lnSpc>
                <a:spcPct val="200000"/>
              </a:lnSpc>
            </a:pPr>
            <a:r>
              <a:rPr lang="ko-KR" altLang="en-US" sz="2800" dirty="0" smtClean="0"/>
              <a:t>실험에 참여해 주셔서 감사 드립니다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857224" y="4275794"/>
          <a:ext cx="728668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336"/>
                <a:gridCol w="1457336"/>
                <a:gridCol w="1457336"/>
                <a:gridCol w="1457336"/>
                <a:gridCol w="1457336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자음조건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숫자조건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실험참가자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수행시간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오류율</a:t>
                      </a:r>
                      <a:r>
                        <a:rPr lang="en-US" altLang="ko-KR" dirty="0" smtClean="0"/>
                        <a:t>(%)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수행시간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오류율</a:t>
                      </a:r>
                      <a:r>
                        <a:rPr lang="en-US" altLang="ko-KR" dirty="0" smtClean="0"/>
                        <a:t>(%)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A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B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…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…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…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…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flipH="1">
            <a:off x="285720" y="3110211"/>
            <a:ext cx="424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400" dirty="0" smtClean="0"/>
              <a:t> Raw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Data </a:t>
            </a:r>
            <a:r>
              <a:rPr lang="ko-KR" altLang="en-US" sz="2400" dirty="0" smtClean="0"/>
              <a:t>예시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3774048"/>
            <a:ext cx="4299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표</a:t>
            </a:r>
            <a:r>
              <a:rPr lang="en-US" altLang="ko-KR" dirty="0" smtClean="0"/>
              <a:t>3&gt; </a:t>
            </a:r>
            <a:r>
              <a:rPr lang="ko-KR" altLang="en-US" dirty="0" smtClean="0"/>
              <a:t>실험</a:t>
            </a:r>
            <a:r>
              <a:rPr lang="en-US" altLang="ko-KR" dirty="0" smtClean="0"/>
              <a:t>1</a:t>
            </a:r>
            <a:r>
              <a:rPr lang="ko-KR" altLang="en-US" dirty="0" smtClean="0"/>
              <a:t>의 숫자</a:t>
            </a:r>
            <a:r>
              <a:rPr lang="en-US" altLang="ko-KR" dirty="0" err="1" smtClean="0"/>
              <a:t>stroop</a:t>
            </a:r>
            <a:r>
              <a:rPr lang="ko-KR" altLang="en-US" dirty="0" smtClean="0"/>
              <a:t> 과제 원자료</a:t>
            </a:r>
            <a:endParaRPr lang="ko-KR" altLang="en-US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32710533"/>
              </p:ext>
            </p:extLst>
          </p:nvPr>
        </p:nvGraphicFramePr>
        <p:xfrm>
          <a:off x="1119206" y="1307778"/>
          <a:ext cx="6096000" cy="147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196228">
                <a:tc rowSpan="2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자음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숫자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오류율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오류율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평균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표준편차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95372" y="879150"/>
            <a:ext cx="5489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표</a:t>
            </a:r>
            <a:r>
              <a:rPr lang="en-US" altLang="ko-KR" dirty="0" smtClean="0"/>
              <a:t>1&gt; </a:t>
            </a:r>
            <a:r>
              <a:rPr lang="ko-KR" altLang="en-US" dirty="0" smtClean="0"/>
              <a:t>실험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의 과제 수행 시간과 오류율의 </a:t>
            </a:r>
            <a:r>
              <a:rPr lang="ko-KR" altLang="en-US" dirty="0" err="1" smtClean="0"/>
              <a:t>평균표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285720" y="324129"/>
            <a:ext cx="424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결과표 예시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2548306"/>
            <a:ext cx="8643998" cy="25237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과제 제출일 </a:t>
            </a:r>
            <a:r>
              <a:rPr lang="en-US" altLang="ko-KR" sz="2800" dirty="0" smtClean="0"/>
              <a:t>: 2015. 04. 22</a:t>
            </a:r>
          </a:p>
          <a:p>
            <a:endParaRPr lang="en-US" altLang="ko-KR" sz="2800" dirty="0"/>
          </a:p>
          <a:p>
            <a:r>
              <a:rPr lang="ko-KR" altLang="en-US" sz="2800" dirty="0" smtClean="0"/>
              <a:t>과제 관련 질문 </a:t>
            </a:r>
            <a:r>
              <a:rPr lang="en-US" altLang="ko-KR" sz="2800" dirty="0" smtClean="0"/>
              <a:t>:  </a:t>
            </a:r>
            <a:r>
              <a:rPr lang="ko-KR" altLang="en-US" sz="2800" dirty="0" smtClean="0"/>
              <a:t>이숙이  </a:t>
            </a:r>
            <a:r>
              <a:rPr lang="en-US" altLang="ko-KR" sz="2800" dirty="0" smtClean="0"/>
              <a:t>(010-9013-8692)</a:t>
            </a:r>
          </a:p>
          <a:p>
            <a:r>
              <a:rPr lang="ko-KR" altLang="en-US" sz="2800" dirty="0" smtClean="0"/>
              <a:t>                                 </a:t>
            </a:r>
            <a:r>
              <a:rPr lang="en-US" altLang="ko-KR" sz="2800" dirty="0" smtClean="0"/>
              <a:t>(</a:t>
            </a:r>
            <a:r>
              <a:rPr lang="ko-KR" altLang="en-US" sz="2400" dirty="0" smtClean="0"/>
              <a:t>사회과학대학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호관 </a:t>
            </a:r>
            <a:r>
              <a:rPr lang="en-US" altLang="ko-KR" sz="2400" dirty="0" smtClean="0"/>
              <a:t>2405a)</a:t>
            </a:r>
            <a:endParaRPr lang="ko-KR" altLang="en-US" sz="2800" dirty="0" smtClean="0"/>
          </a:p>
          <a:p>
            <a:endParaRPr lang="en-US" altLang="ko-KR" dirty="0" smtClean="0">
              <a:sym typeface="Wingdings" pitchFamily="2" charset="2"/>
            </a:endParaRPr>
          </a:p>
          <a:p>
            <a:r>
              <a:rPr lang="en-US" altLang="ko-KR" sz="2800" dirty="0" smtClean="0">
                <a:sym typeface="Wingdings" pitchFamily="2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4110" y="343895"/>
            <a:ext cx="45199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 err="1" smtClean="0"/>
              <a:t>Stroop</a:t>
            </a:r>
            <a:r>
              <a:rPr lang="en-US" altLang="ko-KR" sz="3200" dirty="0" smtClean="0"/>
              <a:t> effect </a:t>
            </a:r>
            <a:r>
              <a:rPr lang="ko-KR" altLang="en-US" sz="3200" dirty="0" smtClean="0"/>
              <a:t>실험 절차</a:t>
            </a:r>
            <a:endParaRPr lang="ko-KR" altLang="en-US" sz="3200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1142976" y="3071810"/>
          <a:ext cx="7143800" cy="19288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950"/>
                <a:gridCol w="1785950"/>
                <a:gridCol w="1785950"/>
                <a:gridCol w="1785950"/>
              </a:tblGrid>
              <a:tr h="96441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○ ○ ○</a:t>
                      </a:r>
                    </a:p>
                    <a:p>
                      <a:pPr latinLnBrk="1"/>
                      <a:r>
                        <a:rPr lang="en-US" altLang="ko-KR" sz="2000" dirty="0" smtClean="0"/>
                        <a:t>   ○  ○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○  ○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   ○ ○ ○</a:t>
                      </a:r>
                    </a:p>
                    <a:p>
                      <a:pPr latinLnBrk="1"/>
                      <a:r>
                        <a:rPr lang="en-US" altLang="ko-KR" sz="2000" dirty="0" smtClean="0"/>
                        <a:t>○  ○ ○○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○  ○  ○</a:t>
                      </a:r>
                      <a:endParaRPr lang="ko-KR" altLang="en-US" sz="2000" dirty="0"/>
                    </a:p>
                  </a:txBody>
                  <a:tcPr anchor="ctr"/>
                </a:tc>
              </a:tr>
              <a:tr h="96441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      ○   ○</a:t>
                      </a:r>
                    </a:p>
                    <a:p>
                      <a:pPr latinLnBrk="1"/>
                      <a:r>
                        <a:rPr lang="en-US" altLang="ko-KR" sz="2000" dirty="0" smtClean="0"/>
                        <a:t>○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○  ○    ○</a:t>
                      </a:r>
                    </a:p>
                    <a:p>
                      <a:pPr latinLnBrk="1"/>
                      <a:r>
                        <a:rPr lang="en-US" altLang="ko-KR" sz="2000" dirty="0" smtClean="0"/>
                        <a:t>   ○ ○  ○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○  ○     ○</a:t>
                      </a:r>
                    </a:p>
                    <a:p>
                      <a:pPr latinLnBrk="1"/>
                      <a:r>
                        <a:rPr lang="en-US" altLang="ko-KR" sz="2000" dirty="0" smtClean="0"/>
                        <a:t>         ○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○</a:t>
                      </a:r>
                      <a:r>
                        <a:rPr lang="en-US" altLang="ko-KR" sz="2000" baseline="0" dirty="0" smtClean="0"/>
                        <a:t>    </a:t>
                      </a:r>
                      <a:r>
                        <a:rPr lang="en-US" altLang="ko-KR" sz="2000" dirty="0" smtClean="0"/>
                        <a:t>○</a:t>
                      </a:r>
                    </a:p>
                    <a:p>
                      <a:pPr latinLnBrk="1"/>
                      <a:r>
                        <a:rPr lang="en-US" altLang="ko-KR" sz="2000" dirty="0" smtClean="0"/>
                        <a:t>○    ○ ○</a:t>
                      </a:r>
                      <a:endParaRPr lang="ko-KR" alt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2910" y="1428736"/>
            <a:ext cx="766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과제 </a:t>
            </a:r>
            <a:r>
              <a:rPr lang="en-US" altLang="ko-KR" sz="2400" dirty="0" smtClean="0"/>
              <a:t>1 : </a:t>
            </a:r>
            <a:r>
              <a:rPr lang="ko-KR" altLang="en-US" sz="2400" dirty="0" smtClean="0"/>
              <a:t>상자 속의 대상의 개수를 가능한 한 빨리 읽기</a:t>
            </a:r>
            <a:endParaRPr lang="en-US" altLang="ko-KR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57224" y="2214554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연습문제</a:t>
            </a:r>
            <a:r>
              <a:rPr lang="en-US" altLang="ko-KR" sz="2000" dirty="0" smtClean="0"/>
              <a:t>1) </a:t>
            </a:r>
            <a:endParaRPr lang="ko-KR" alt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142976" y="5500702"/>
            <a:ext cx="3207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정답 </a:t>
            </a:r>
            <a:r>
              <a:rPr lang="en-US" altLang="ko-KR" sz="2400" dirty="0" smtClean="0"/>
              <a:t>: 5 2 7 3 3 6 4 5</a:t>
            </a:r>
            <a:endParaRPr lang="ko-KR" altLang="en-US" sz="2400" dirty="0"/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1214414" y="2857496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142976" y="2928934"/>
          <a:ext cx="7143800" cy="28932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950"/>
                <a:gridCol w="1785950"/>
                <a:gridCol w="1785950"/>
                <a:gridCol w="1785950"/>
              </a:tblGrid>
              <a:tr h="96441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 ♡ ♡ ♡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dirty="0" smtClean="0"/>
                        <a:t>♨  ♨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dirty="0" smtClean="0"/>
                        <a:t>  </a:t>
                      </a:r>
                      <a:r>
                        <a:rPr lang="ko-KR" altLang="en-US" sz="2000" dirty="0" smtClean="0"/>
                        <a:t>♨</a:t>
                      </a:r>
                      <a:r>
                        <a:rPr lang="ko-KR" altLang="en-US" sz="2000" baseline="0" dirty="0" smtClean="0"/>
                        <a:t> </a:t>
                      </a:r>
                      <a:r>
                        <a:rPr lang="ko-KR" altLang="en-US" sz="2000" dirty="0" smtClean="0"/>
                        <a:t>♨</a:t>
                      </a:r>
                      <a:r>
                        <a:rPr lang="ko-KR" altLang="en-US" sz="2000" baseline="0" dirty="0" smtClean="0"/>
                        <a:t>  </a:t>
                      </a:r>
                      <a:r>
                        <a:rPr lang="ko-KR" altLang="en-US" sz="2000" dirty="0" smtClean="0"/>
                        <a:t>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♧    ♧  ♧</a:t>
                      </a:r>
                      <a:endParaRPr lang="en-US" altLang="ko-KR" sz="2000" dirty="0" smtClean="0"/>
                    </a:p>
                    <a:p>
                      <a:pPr latinLnBrk="1"/>
                      <a:r>
                        <a:rPr lang="en-US" altLang="ko-KR" sz="2000" dirty="0" smtClean="0"/>
                        <a:t>    </a:t>
                      </a:r>
                      <a:r>
                        <a:rPr lang="ko-KR" altLang="en-US" sz="2000" dirty="0" smtClean="0"/>
                        <a:t>♧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   </a:t>
                      </a:r>
                      <a:r>
                        <a:rPr lang="ko-KR" altLang="en-US" sz="2000" dirty="0" smtClean="0"/>
                        <a:t>☎  ☎</a:t>
                      </a:r>
                      <a:r>
                        <a:rPr lang="en-US" altLang="ko-KR" sz="2000" dirty="0" smtClean="0"/>
                        <a:t> </a:t>
                      </a:r>
                      <a:endParaRPr lang="ko-KR" altLang="en-US" sz="2000" dirty="0"/>
                    </a:p>
                  </a:txBody>
                  <a:tcPr anchor="ctr"/>
                </a:tc>
              </a:tr>
              <a:tr h="96441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      </a:t>
                      </a:r>
                      <a:r>
                        <a:rPr lang="ko-KR" altLang="en-US" sz="2000" dirty="0" smtClean="0"/>
                        <a:t>☆  ☆</a:t>
                      </a:r>
                      <a:endParaRPr lang="en-US" altLang="ko-KR" sz="2000" dirty="0" smtClean="0"/>
                    </a:p>
                    <a:p>
                      <a:pPr latinLnBrk="1"/>
                      <a:r>
                        <a:rPr lang="en-US" altLang="ko-KR" sz="2000" dirty="0" smtClean="0"/>
                        <a:t>  </a:t>
                      </a:r>
                      <a:r>
                        <a:rPr lang="ko-KR" altLang="en-US" sz="2000" dirty="0" smtClean="0"/>
                        <a:t>☆ ☆ ☆</a:t>
                      </a:r>
                      <a:r>
                        <a:rPr lang="ko-KR" altLang="en-US" sz="2000" baseline="0" dirty="0" smtClean="0"/>
                        <a:t> </a:t>
                      </a:r>
                      <a:r>
                        <a:rPr lang="ko-KR" altLang="en-US" sz="2000" dirty="0" smtClean="0"/>
                        <a:t>☆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♠  ♠ ♠ ♠</a:t>
                      </a:r>
                      <a:endParaRPr lang="en-US" altLang="ko-KR" sz="2000" dirty="0" smtClean="0"/>
                    </a:p>
                    <a:p>
                      <a:pPr latinLnBrk="1"/>
                      <a:r>
                        <a:rPr lang="en-US" altLang="ko-KR" sz="2000" dirty="0" smtClean="0"/>
                        <a:t>   </a:t>
                      </a:r>
                      <a:r>
                        <a:rPr lang="ko-KR" altLang="en-US" sz="2000" dirty="0" smtClean="0"/>
                        <a:t>♠ ♠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     ♥  ♥   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dirty="0" smtClean="0"/>
                        <a:t>◈  ◈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dirty="0" smtClean="0"/>
                        <a:t>   ◈</a:t>
                      </a:r>
                      <a:r>
                        <a:rPr lang="en-US" altLang="ko-KR" sz="2000" baseline="0" dirty="0" smtClean="0"/>
                        <a:t>  </a:t>
                      </a:r>
                      <a:r>
                        <a:rPr lang="en-US" altLang="ko-KR" sz="2000" dirty="0" smtClean="0"/>
                        <a:t>◈</a:t>
                      </a:r>
                      <a:r>
                        <a:rPr lang="en-US" altLang="ko-KR" sz="2000" baseline="0" dirty="0" smtClean="0"/>
                        <a:t> </a:t>
                      </a:r>
                      <a:r>
                        <a:rPr lang="en-US" altLang="ko-KR" sz="2000" dirty="0" smtClean="0"/>
                        <a:t>◈</a:t>
                      </a:r>
                    </a:p>
                  </a:txBody>
                  <a:tcPr anchor="ctr"/>
                </a:tc>
              </a:tr>
              <a:tr h="96441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◐  ◐  ◐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    ◀  ◀ </a:t>
                      </a:r>
                      <a:endParaRPr lang="en-US" altLang="ko-KR" sz="2000" dirty="0" smtClean="0"/>
                    </a:p>
                    <a:p>
                      <a:pPr latinLnBrk="1"/>
                      <a:r>
                        <a:rPr lang="en-US" altLang="ko-KR" sz="2000" dirty="0" smtClean="0"/>
                        <a:t>  </a:t>
                      </a:r>
                      <a:r>
                        <a:rPr lang="ko-KR" altLang="en-US" sz="2000" dirty="0" smtClean="0"/>
                        <a:t>◀  ◀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   ◆ ◆ ◆</a:t>
                      </a:r>
                      <a:endParaRPr lang="en-US" altLang="ko-KR" sz="2000" dirty="0" smtClean="0"/>
                    </a:p>
                    <a:p>
                      <a:pPr latinLnBrk="1"/>
                      <a:r>
                        <a:rPr lang="ko-KR" altLang="en-US" sz="2000" dirty="0" smtClean="0"/>
                        <a:t>   ◆  ◆  ◆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dirty="0" smtClean="0"/>
                        <a:t>   ★  ★</a:t>
                      </a:r>
                      <a:endParaRPr lang="en-US" altLang="ko-KR" sz="20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dirty="0" smtClean="0"/>
                        <a:t>       </a:t>
                      </a:r>
                      <a:r>
                        <a:rPr lang="ko-KR" altLang="en-US" sz="2000" dirty="0" smtClean="0"/>
                        <a:t>★</a:t>
                      </a:r>
                      <a:endParaRPr lang="en-US" altLang="ko-KR" sz="20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7224" y="2071678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연습문제</a:t>
            </a:r>
            <a:r>
              <a:rPr lang="en-US" altLang="ko-KR" sz="2000" dirty="0" smtClean="0"/>
              <a:t>2) </a:t>
            </a:r>
            <a:endParaRPr lang="ko-KR" alt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1538" y="6072206"/>
            <a:ext cx="5522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정답 </a:t>
            </a:r>
            <a:r>
              <a:rPr lang="en-US" altLang="ko-KR" sz="2400" dirty="0" smtClean="0"/>
              <a:t>: 3  5  4  2  6  6  2  5  3  4  6  3</a:t>
            </a:r>
            <a:endParaRPr lang="ko-KR" altLang="en-US" sz="2400" dirty="0"/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1214414" y="2714620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74110" y="343895"/>
            <a:ext cx="45199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 err="1" smtClean="0"/>
              <a:t>Stroop</a:t>
            </a:r>
            <a:r>
              <a:rPr lang="en-US" altLang="ko-KR" sz="3200" dirty="0" smtClean="0"/>
              <a:t> effect </a:t>
            </a:r>
            <a:r>
              <a:rPr lang="ko-KR" altLang="en-US" sz="3200" dirty="0" smtClean="0"/>
              <a:t>실험 절차</a:t>
            </a:r>
            <a:endParaRPr lang="ko-KR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1428736"/>
            <a:ext cx="766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과제 </a:t>
            </a:r>
            <a:r>
              <a:rPr lang="en-US" altLang="ko-KR" sz="2400" dirty="0" smtClean="0"/>
              <a:t>1 : </a:t>
            </a:r>
            <a:r>
              <a:rPr lang="ko-KR" altLang="en-US" sz="2400" dirty="0" smtClean="0"/>
              <a:t>상자 속의 대상의 개수를 가능한 한 빨리 읽기</a:t>
            </a:r>
            <a:endParaRPr lang="en-US" altLang="ko-K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1928802"/>
            <a:ext cx="66437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 smtClean="0"/>
              <a:t>과제가 제시되면 상자 속에 있는 </a:t>
            </a:r>
            <a:r>
              <a:rPr lang="ko-KR" altLang="en-US" sz="2400" b="1" dirty="0" smtClean="0">
                <a:solidFill>
                  <a:srgbClr val="C00000"/>
                </a:solidFill>
              </a:rPr>
              <a:t>대상의 개수</a:t>
            </a:r>
            <a:r>
              <a:rPr lang="ko-KR" altLang="en-US" sz="2400" dirty="0" smtClean="0"/>
              <a:t>를 가능한 한 빨리 읽어주시기 바랍니다</a:t>
            </a:r>
            <a:r>
              <a:rPr lang="en-US" altLang="ko-KR" sz="2400" dirty="0" smtClean="0"/>
              <a:t>.</a:t>
            </a:r>
          </a:p>
          <a:p>
            <a:pPr algn="ctr">
              <a:lnSpc>
                <a:spcPct val="150000"/>
              </a:lnSpc>
            </a:pPr>
            <a:endParaRPr lang="en-US" altLang="ko-KR" sz="2400" dirty="0" smtClean="0"/>
          </a:p>
          <a:p>
            <a:pPr algn="ctr">
              <a:lnSpc>
                <a:spcPct val="150000"/>
              </a:lnSpc>
            </a:pPr>
            <a:r>
              <a:rPr lang="ko-KR" altLang="en-US" sz="2400" dirty="0" smtClean="0"/>
              <a:t>하다가 틀려도 </a:t>
            </a:r>
            <a:r>
              <a:rPr lang="ko-KR" altLang="en-US" sz="2400" u="sng" dirty="0" smtClean="0"/>
              <a:t>다시 시작하지 않고 </a:t>
            </a:r>
            <a:r>
              <a:rPr lang="ko-KR" altLang="en-US" sz="2400" dirty="0" smtClean="0"/>
              <a:t>그대로 쭉 진행하시길 바랍니다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714348" y="1428736"/>
            <a:ext cx="7786742" cy="41434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chemeClr val="tx1"/>
                </a:solidFill>
              </a:rPr>
              <a:t>준비하시길 바랍니다</a:t>
            </a:r>
            <a:r>
              <a:rPr lang="en-US" altLang="ko-KR" sz="3600" dirty="0" smtClean="0">
                <a:solidFill>
                  <a:schemeClr val="tx1"/>
                </a:solidFill>
              </a:rPr>
              <a:t>.</a:t>
            </a:r>
            <a:endParaRPr lang="ko-KR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 l="23609" t="28320" r="26976" b="24805"/>
          <a:stretch>
            <a:fillRect/>
          </a:stretch>
        </p:blipFill>
        <p:spPr bwMode="auto">
          <a:xfrm>
            <a:off x="214282" y="1357298"/>
            <a:ext cx="870650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57158" y="428604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과제 </a:t>
            </a:r>
            <a:r>
              <a:rPr lang="en-US" altLang="ko-KR" dirty="0" smtClean="0"/>
              <a:t>1-1&gt;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158" y="428604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과제 </a:t>
            </a:r>
            <a:r>
              <a:rPr lang="en-US" altLang="ko-KR" dirty="0" smtClean="0"/>
              <a:t>1-2&gt;</a:t>
            </a:r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23609" t="30273" r="26427" b="21875"/>
          <a:stretch>
            <a:fillRect/>
          </a:stretch>
        </p:blipFill>
        <p:spPr bwMode="auto">
          <a:xfrm>
            <a:off x="142844" y="1285860"/>
            <a:ext cx="8888928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5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4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3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2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500430" y="2143116"/>
            <a:ext cx="2000264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1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786050" y="2000240"/>
            <a:ext cx="3500462" cy="2071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>
                <a:solidFill>
                  <a:schemeClr val="tx1"/>
                </a:solidFill>
              </a:rPr>
              <a:t>다시 시작</a:t>
            </a:r>
            <a:r>
              <a:rPr lang="en-US" altLang="ko-KR" sz="2800" dirty="0" smtClean="0">
                <a:solidFill>
                  <a:schemeClr val="tx1"/>
                </a:solidFill>
              </a:rPr>
              <a:t>!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24158" t="29297" r="25878" b="22851"/>
          <a:stretch>
            <a:fillRect/>
          </a:stretch>
        </p:blipFill>
        <p:spPr bwMode="auto">
          <a:xfrm>
            <a:off x="244898" y="1285860"/>
            <a:ext cx="8756258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57158" y="428604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과제 </a:t>
            </a:r>
            <a:r>
              <a:rPr lang="en-US" altLang="ko-KR" dirty="0" smtClean="0"/>
              <a:t>1-3&gt;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l="23060" t="29297" r="26976" b="22851"/>
          <a:stretch>
            <a:fillRect/>
          </a:stretch>
        </p:blipFill>
        <p:spPr bwMode="auto">
          <a:xfrm>
            <a:off x="285720" y="1357298"/>
            <a:ext cx="862358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57158" y="428604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과제 </a:t>
            </a:r>
            <a:r>
              <a:rPr lang="en-US" altLang="ko-KR" dirty="0" smtClean="0"/>
              <a:t>1-4&gt;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641</Words>
  <Application>Microsoft Office PowerPoint</Application>
  <PresentationFormat>화면 슬라이드 쇼(4:3)</PresentationFormat>
  <Paragraphs>162</Paragraphs>
  <Slides>19</Slides>
  <Notes>6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인지 심리학 및 실습 Stroop effect 실험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인지 심리학 및 실습 Stroop effect 실험</dc:title>
  <dc:creator>Registered User</dc:creator>
  <cp:lastModifiedBy>Registered User</cp:lastModifiedBy>
  <cp:revision>5</cp:revision>
  <dcterms:created xsi:type="dcterms:W3CDTF">2015-04-06T06:57:15Z</dcterms:created>
  <dcterms:modified xsi:type="dcterms:W3CDTF">2015-04-08T02:43:16Z</dcterms:modified>
</cp:coreProperties>
</file>