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351" r:id="rId3"/>
    <p:sldId id="313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7" r:id="rId32"/>
    <p:sldId id="306" r:id="rId33"/>
    <p:sldId id="308" r:id="rId34"/>
    <p:sldId id="309" r:id="rId35"/>
    <p:sldId id="310" r:id="rId36"/>
    <p:sldId id="311" r:id="rId37"/>
    <p:sldId id="312" r:id="rId38"/>
    <p:sldId id="314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3" r:id="rId57"/>
    <p:sldId id="334" r:id="rId58"/>
    <p:sldId id="335" r:id="rId59"/>
    <p:sldId id="336" r:id="rId60"/>
    <p:sldId id="337" r:id="rId61"/>
    <p:sldId id="338" r:id="rId62"/>
    <p:sldId id="339" r:id="rId63"/>
    <p:sldId id="340" r:id="rId64"/>
    <p:sldId id="341" r:id="rId65"/>
    <p:sldId id="342" r:id="rId66"/>
    <p:sldId id="343" r:id="rId67"/>
    <p:sldId id="344" r:id="rId68"/>
    <p:sldId id="345" r:id="rId69"/>
    <p:sldId id="346" r:id="rId70"/>
    <p:sldId id="347" r:id="rId71"/>
    <p:sldId id="348" r:id="rId72"/>
    <p:sldId id="349" r:id="rId73"/>
    <p:sldId id="350" r:id="rId74"/>
    <p:sldId id="352" r:id="rId75"/>
    <p:sldId id="359" r:id="rId76"/>
    <p:sldId id="357" r:id="rId77"/>
    <p:sldId id="358" r:id="rId78"/>
    <p:sldId id="353" r:id="rId79"/>
    <p:sldId id="356" r:id="rId80"/>
    <p:sldId id="354" r:id="rId81"/>
    <p:sldId id="355" r:id="rId8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855" autoAdjust="0"/>
    <p:restoredTop sz="94660"/>
  </p:normalViewPr>
  <p:slideViewPr>
    <p:cSldViewPr>
      <p:cViewPr>
        <p:scale>
          <a:sx n="90" d="100"/>
          <a:sy n="90" d="100"/>
        </p:scale>
        <p:origin x="-144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정답률</c:v>
                </c:pt>
              </c:strCache>
            </c:strRef>
          </c:tx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66</c:v>
                </c:pt>
                <c:pt idx="1">
                  <c:v>50</c:v>
                </c:pt>
                <c:pt idx="2">
                  <c:v>60</c:v>
                </c:pt>
                <c:pt idx="3">
                  <c:v>50</c:v>
                </c:pt>
                <c:pt idx="4">
                  <c:v>40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592896"/>
        <c:axId val="80594816"/>
      </c:barChart>
      <c:catAx>
        <c:axId val="80592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594816"/>
        <c:crosses val="autoZero"/>
        <c:auto val="1"/>
        <c:lblAlgn val="ctr"/>
        <c:lblOffset val="100"/>
        <c:noMultiLvlLbl val="0"/>
      </c:catAx>
      <c:valAx>
        <c:axId val="80594816"/>
        <c:scaling>
          <c:orientation val="minMax"/>
          <c:max val="8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80592896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정답률</c:v>
                </c:pt>
              </c:strCache>
            </c:strRef>
          </c:tx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75</c:v>
                </c:pt>
                <c:pt idx="1">
                  <c:v>70</c:v>
                </c:pt>
                <c:pt idx="2">
                  <c:v>60</c:v>
                </c:pt>
                <c:pt idx="3">
                  <c:v>50</c:v>
                </c:pt>
                <c:pt idx="4">
                  <c:v>40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882304"/>
        <c:axId val="80905344"/>
      </c:barChart>
      <c:catAx>
        <c:axId val="8088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0905344"/>
        <c:crosses val="autoZero"/>
        <c:auto val="1"/>
        <c:lblAlgn val="ctr"/>
        <c:lblOffset val="100"/>
        <c:noMultiLvlLbl val="0"/>
      </c:catAx>
      <c:valAx>
        <c:axId val="8090534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80882304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정답률</c:v>
                </c:pt>
              </c:strCache>
            </c:strRef>
          </c:tx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75</c:v>
                </c:pt>
                <c:pt idx="1">
                  <c:v>70</c:v>
                </c:pt>
                <c:pt idx="2">
                  <c:v>60</c:v>
                </c:pt>
                <c:pt idx="3">
                  <c:v>50</c:v>
                </c:pt>
                <c:pt idx="4">
                  <c:v>40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472320"/>
        <c:axId val="78473856"/>
      </c:barChart>
      <c:catAx>
        <c:axId val="78472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8473856"/>
        <c:crosses val="autoZero"/>
        <c:auto val="1"/>
        <c:lblAlgn val="ctr"/>
        <c:lblOffset val="100"/>
        <c:noMultiLvlLbl val="0"/>
      </c:catAx>
      <c:valAx>
        <c:axId val="7847385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78472320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정답률</c:v>
                </c:pt>
              </c:strCache>
            </c:strRef>
          </c:tx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75</c:v>
                </c:pt>
                <c:pt idx="1">
                  <c:v>70</c:v>
                </c:pt>
                <c:pt idx="2">
                  <c:v>60</c:v>
                </c:pt>
                <c:pt idx="3">
                  <c:v>50</c:v>
                </c:pt>
                <c:pt idx="4">
                  <c:v>40</c:v>
                </c:pt>
                <c:pt idx="5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430720"/>
        <c:axId val="94666752"/>
      </c:barChart>
      <c:catAx>
        <c:axId val="94430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4666752"/>
        <c:crosses val="autoZero"/>
        <c:auto val="1"/>
        <c:lblAlgn val="ctr"/>
        <c:lblOffset val="100"/>
        <c:noMultiLvlLbl val="0"/>
      </c:catAx>
      <c:valAx>
        <c:axId val="9466675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94430720"/>
        <c:crosses val="autoZero"/>
        <c:crossBetween val="between"/>
        <c:majorUnit val="1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9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577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8511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9259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747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581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73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186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39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693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582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7EEC4-FF10-421A-AA91-532321A164ED}" type="datetimeFigureOut">
              <a:rPr lang="ko-KR" altLang="en-US" smtClean="0"/>
              <a:t>2015-04-15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A23A1-49DF-47D3-B16B-702840579C4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349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060849"/>
            <a:ext cx="7772400" cy="2664295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단기기억 용량 실험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</a:t>
            </a:r>
            <a:r>
              <a:rPr lang="en-US" altLang="ko-KR" sz="3200" dirty="0" smtClean="0"/>
              <a:t>Magic number   7 </a:t>
            </a:r>
            <a:endParaRPr lang="ko-KR" altLang="en-US" sz="32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74506224" descr="DRW00000834371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933056"/>
            <a:ext cx="323850" cy="40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40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8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2905780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달력    니트    파랑    행동    의자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51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924944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한국  오리  짬뽕  상어  수학  어깨  학교  맥주  경영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16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97778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영어   조개   늑대   단추   호감   음악   라면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83768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75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23728" y="3193812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지갑    검정    우정    하늘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3193812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862789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643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2905780"/>
            <a:ext cx="8856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치마    감사    가방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베개    통계    휴지</a:t>
            </a:r>
            <a:endParaRPr lang="en-US" altLang="ko-K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31232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499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852936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사슴  튤립  군인  압정  과일  구름  가족  광고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39752" y="2833772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2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38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97778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물감   어묵   개미   매화   여우   갈색   실험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35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95736" y="292494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녹차    교수    액자    치즈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97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8680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ko-KR" altLang="en-US" sz="2800" b="1" dirty="0" smtClean="0"/>
              <a:t>실험의 방법</a:t>
            </a:r>
            <a:endParaRPr lang="ko-KR" alt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2082914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 smtClean="0"/>
              <a:t>실험은 각각 </a:t>
            </a:r>
            <a:r>
              <a:rPr lang="en-US" altLang="ko-KR" dirty="0" smtClean="0">
                <a:solidFill>
                  <a:srgbClr val="FF0000"/>
                </a:solidFill>
              </a:rPr>
              <a:t>5</a:t>
            </a:r>
            <a:r>
              <a:rPr lang="ko-KR" altLang="en-US" dirty="0" smtClean="0">
                <a:solidFill>
                  <a:srgbClr val="FF0000"/>
                </a:solidFill>
              </a:rPr>
              <a:t>명</a:t>
            </a:r>
            <a:r>
              <a:rPr lang="ko-KR" altLang="en-US" dirty="0" smtClean="0"/>
              <a:t>에게 실시한다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5" name="TextBox 4"/>
          <p:cNvSpPr txBox="1"/>
          <p:nvPr/>
        </p:nvSpPr>
        <p:spPr>
          <a:xfrm>
            <a:off x="827584" y="3379058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/>
              <a:t>단어 </a:t>
            </a:r>
            <a:r>
              <a:rPr lang="ko-KR" altLang="en-US" dirty="0" smtClean="0"/>
              <a:t>조</a:t>
            </a:r>
            <a:r>
              <a:rPr lang="ko-KR" altLang="en-US" dirty="0"/>
              <a:t>건</a:t>
            </a:r>
            <a:r>
              <a:rPr lang="ko-KR" altLang="en-US" dirty="0" smtClean="0"/>
              <a:t>과 </a:t>
            </a:r>
            <a:r>
              <a:rPr lang="ko-KR" altLang="en-US" dirty="0"/>
              <a:t>숫자 </a:t>
            </a:r>
            <a:r>
              <a:rPr lang="ko-KR" altLang="en-US" dirty="0" smtClean="0"/>
              <a:t>조</a:t>
            </a:r>
            <a:r>
              <a:rPr lang="ko-KR" altLang="en-US" dirty="0"/>
              <a:t>건</a:t>
            </a:r>
            <a:r>
              <a:rPr lang="ko-KR" altLang="en-US" dirty="0" smtClean="0"/>
              <a:t>을 </a:t>
            </a:r>
            <a:r>
              <a:rPr lang="ko-KR" altLang="en-US" dirty="0">
                <a:solidFill>
                  <a:srgbClr val="FF0000"/>
                </a:solidFill>
              </a:rPr>
              <a:t>각각 </a:t>
            </a:r>
            <a:r>
              <a:rPr lang="en-US" altLang="ko-KR" dirty="0">
                <a:solidFill>
                  <a:srgbClr val="FF0000"/>
                </a:solidFill>
              </a:rPr>
              <a:t>30</a:t>
            </a:r>
            <a:r>
              <a:rPr lang="ko-KR" altLang="en-US" dirty="0" smtClean="0">
                <a:solidFill>
                  <a:srgbClr val="FF0000"/>
                </a:solidFill>
              </a:rPr>
              <a:t>번</a:t>
            </a:r>
            <a:r>
              <a:rPr lang="ko-KR" altLang="en-US" dirty="0" smtClean="0"/>
              <a:t>씩</a:t>
            </a:r>
            <a:r>
              <a:rPr lang="en-US" altLang="ko-KR" dirty="0" smtClean="0"/>
              <a:t>,</a:t>
            </a:r>
            <a:r>
              <a:rPr lang="ko-KR" altLang="en-US" dirty="0" smtClean="0"/>
              <a:t> </a:t>
            </a:r>
            <a:r>
              <a:rPr lang="ko-KR" altLang="en-US" dirty="0"/>
              <a:t>총 </a:t>
            </a:r>
            <a:r>
              <a:rPr lang="en-US" altLang="ko-KR" dirty="0">
                <a:solidFill>
                  <a:srgbClr val="FF0000"/>
                </a:solidFill>
              </a:rPr>
              <a:t>60</a:t>
            </a:r>
            <a:r>
              <a:rPr lang="ko-KR" altLang="en-US" dirty="0">
                <a:solidFill>
                  <a:srgbClr val="FF0000"/>
                </a:solidFill>
              </a:rPr>
              <a:t>시행</a:t>
            </a:r>
            <a:r>
              <a:rPr lang="ko-KR" altLang="en-US" dirty="0"/>
              <a:t>을 </a:t>
            </a:r>
            <a:r>
              <a:rPr lang="ko-KR" altLang="en-US" dirty="0" smtClean="0"/>
              <a:t>실</a:t>
            </a:r>
            <a:r>
              <a:rPr lang="ko-KR" altLang="en-US" dirty="0"/>
              <a:t>시</a:t>
            </a:r>
            <a:r>
              <a:rPr lang="ko-KR" altLang="en-US" dirty="0" smtClean="0"/>
              <a:t>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dirty="0" smtClean="0"/>
              <a:t>단어조건 </a:t>
            </a:r>
            <a:r>
              <a:rPr lang="en-US" altLang="ko-KR" dirty="0" smtClean="0"/>
              <a:t>:</a:t>
            </a:r>
            <a:r>
              <a:rPr lang="en-US" altLang="ko-KR" dirty="0" smtClean="0">
                <a:sym typeface="Wingdings" panose="05000000000000000000" pitchFamily="2" charset="2"/>
              </a:rPr>
              <a:t> 4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~9</a:t>
            </a:r>
            <a:r>
              <a:rPr lang="ko-KR" altLang="en-US" dirty="0" smtClean="0">
                <a:sym typeface="Wingdings" panose="05000000000000000000" pitchFamily="2" charset="2"/>
              </a:rPr>
              <a:t>단계를 각각 </a:t>
            </a:r>
            <a:r>
              <a:rPr lang="en-US" altLang="ko-KR" dirty="0" smtClean="0">
                <a:sym typeface="Wingdings" panose="05000000000000000000" pitchFamily="2" charset="2"/>
              </a:rPr>
              <a:t>5</a:t>
            </a:r>
            <a:r>
              <a:rPr lang="ko-KR" altLang="en-US" dirty="0" smtClean="0">
                <a:sym typeface="Wingdings" panose="05000000000000000000" pitchFamily="2" charset="2"/>
              </a:rPr>
              <a:t>번씩 </a:t>
            </a:r>
            <a:r>
              <a:rPr lang="en-US" altLang="ko-KR" dirty="0" smtClean="0">
                <a:sym typeface="Wingdings" panose="05000000000000000000" pitchFamily="2" charset="2"/>
              </a:rPr>
              <a:t>(6x5=30)</a:t>
            </a:r>
            <a:br>
              <a:rPr lang="en-US" altLang="ko-KR" dirty="0" smtClean="0">
                <a:sym typeface="Wingdings" panose="05000000000000000000" pitchFamily="2" charset="2"/>
              </a:rPr>
            </a:b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dirty="0" smtClean="0">
                <a:sym typeface="Wingdings" panose="05000000000000000000" pitchFamily="2" charset="2"/>
              </a:rPr>
              <a:t>숫자조건 </a:t>
            </a:r>
            <a:r>
              <a:rPr lang="en-US" altLang="ko-KR" dirty="0" smtClean="0">
                <a:sym typeface="Wingdings" panose="05000000000000000000" pitchFamily="2" charset="2"/>
              </a:rPr>
              <a:t>: 4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~9</a:t>
            </a:r>
            <a:r>
              <a:rPr lang="ko-KR" altLang="en-US" dirty="0" smtClean="0">
                <a:sym typeface="Wingdings" panose="05000000000000000000" pitchFamily="2" charset="2"/>
              </a:rPr>
              <a:t>단계를 각각 </a:t>
            </a:r>
            <a:r>
              <a:rPr lang="en-US" altLang="ko-KR" dirty="0" smtClean="0">
                <a:sym typeface="Wingdings" panose="05000000000000000000" pitchFamily="2" charset="2"/>
              </a:rPr>
              <a:t>5</a:t>
            </a:r>
            <a:r>
              <a:rPr lang="ko-KR" altLang="en-US" dirty="0" smtClean="0">
                <a:sym typeface="Wingdings" panose="05000000000000000000" pitchFamily="2" charset="2"/>
              </a:rPr>
              <a:t>번씩 </a:t>
            </a:r>
            <a:r>
              <a:rPr lang="en-US" altLang="ko-KR" dirty="0" smtClean="0">
                <a:sym typeface="Wingdings" panose="05000000000000000000" pitchFamily="2" charset="2"/>
              </a:rPr>
              <a:t>(6x5=30) </a:t>
            </a:r>
            <a:r>
              <a:rPr lang="ko-KR" altLang="en-US" dirty="0" smtClean="0">
                <a:sym typeface="Wingdings" panose="05000000000000000000" pitchFamily="2" charset="2"/>
              </a:rPr>
              <a:t> </a:t>
            </a:r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4819218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 smtClean="0"/>
              <a:t>각</a:t>
            </a:r>
            <a:r>
              <a:rPr lang="en-US" altLang="ko-KR" dirty="0"/>
              <a:t> </a:t>
            </a:r>
            <a:r>
              <a:rPr lang="ko-KR" altLang="en-US" dirty="0" smtClean="0"/>
              <a:t>조건의 단계들은 </a:t>
            </a:r>
            <a:r>
              <a:rPr lang="ko-KR" altLang="en-US" dirty="0" smtClean="0">
                <a:solidFill>
                  <a:srgbClr val="FF0000"/>
                </a:solidFill>
              </a:rPr>
              <a:t>무작위로</a:t>
            </a:r>
            <a:r>
              <a:rPr lang="ko-KR" altLang="en-US" dirty="0" smtClean="0"/>
              <a:t> 제시한다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>Ex) </a:t>
            </a:r>
            <a:r>
              <a:rPr lang="ko-KR" altLang="en-US" dirty="0" smtClean="0"/>
              <a:t>단어조건 실험 </a:t>
            </a:r>
            <a:r>
              <a:rPr lang="en-US" altLang="ko-KR" dirty="0" smtClean="0">
                <a:sym typeface="Wingdings" panose="05000000000000000000" pitchFamily="2" charset="2"/>
              </a:rPr>
              <a:t> 4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,8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,6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,5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,7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,9</a:t>
            </a:r>
            <a:r>
              <a:rPr lang="ko-KR" altLang="en-US" dirty="0" smtClean="0">
                <a:sym typeface="Wingdings" panose="05000000000000000000" pitchFamily="2" charset="2"/>
              </a:rPr>
              <a:t>단계 순서로 제시</a:t>
            </a:r>
            <a:r>
              <a:rPr lang="en-US" altLang="ko-KR" dirty="0" smtClean="0">
                <a:sym typeface="Wingdings" panose="05000000000000000000" pitchFamily="2" charset="2"/>
              </a:rPr>
              <a:t/>
            </a:r>
            <a:br>
              <a:rPr lang="en-US" altLang="ko-KR" dirty="0" smtClean="0">
                <a:sym typeface="Wingdings" panose="05000000000000000000" pitchFamily="2" charset="2"/>
              </a:rPr>
            </a:br>
            <a:r>
              <a:rPr lang="en-US" altLang="ko-KR" dirty="0" smtClean="0">
                <a:sym typeface="Wingdings" panose="05000000000000000000" pitchFamily="2" charset="2"/>
              </a:rPr>
              <a:t>     </a:t>
            </a:r>
            <a:r>
              <a:rPr lang="ko-KR" altLang="en-US" dirty="0" smtClean="0">
                <a:sym typeface="Wingdings" panose="05000000000000000000" pitchFamily="2" charset="2"/>
              </a:rPr>
              <a:t>숫자조건 실험 </a:t>
            </a:r>
            <a:r>
              <a:rPr lang="en-US" altLang="ko-KR" dirty="0" smtClean="0">
                <a:sym typeface="Wingdings" panose="05000000000000000000" pitchFamily="2" charset="2"/>
              </a:rPr>
              <a:t> 5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,7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,4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,8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,6</a:t>
            </a:r>
            <a:r>
              <a:rPr lang="ko-KR" altLang="en-US" dirty="0" smtClean="0">
                <a:sym typeface="Wingdings" panose="05000000000000000000" pitchFamily="2" charset="2"/>
              </a:rPr>
              <a:t>단계</a:t>
            </a:r>
            <a:r>
              <a:rPr lang="en-US" altLang="ko-KR" dirty="0" smtClean="0">
                <a:sym typeface="Wingdings" panose="05000000000000000000" pitchFamily="2" charset="2"/>
              </a:rPr>
              <a:t>,9</a:t>
            </a:r>
            <a:r>
              <a:rPr lang="ko-KR" altLang="en-US" dirty="0" smtClean="0">
                <a:sym typeface="Wingdings" panose="05000000000000000000" pitchFamily="2" charset="2"/>
              </a:rPr>
              <a:t>단계 순서로 제시</a:t>
            </a:r>
            <a:endParaRPr lang="en-US" altLang="ko-KR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2730986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 smtClean="0"/>
              <a:t>실험을 시작하기 전에 피험자에게 </a:t>
            </a:r>
            <a:r>
              <a:rPr lang="ko-KR" altLang="en-US" dirty="0" smtClean="0">
                <a:solidFill>
                  <a:srgbClr val="FF0000"/>
                </a:solidFill>
              </a:rPr>
              <a:t>실험 </a:t>
            </a:r>
            <a:r>
              <a:rPr lang="ko-KR" altLang="en-US" dirty="0" err="1" smtClean="0">
                <a:solidFill>
                  <a:srgbClr val="FF0000"/>
                </a:solidFill>
              </a:rPr>
              <a:t>지시문</a:t>
            </a:r>
            <a:r>
              <a:rPr lang="ko-KR" altLang="en-US" dirty="0" err="1" smtClean="0"/>
              <a:t>을</a:t>
            </a:r>
            <a:r>
              <a:rPr lang="ko-KR" altLang="en-US" dirty="0" smtClean="0"/>
              <a:t> 읽어준다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8" name="TextBox 7"/>
          <p:cNvSpPr txBox="1"/>
          <p:nvPr/>
        </p:nvSpPr>
        <p:spPr>
          <a:xfrm>
            <a:off x="837853" y="1412776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 smtClean="0"/>
              <a:t>실험은 제공된 실험</a:t>
            </a:r>
            <a:r>
              <a:rPr lang="en-US" altLang="ko-KR" dirty="0" smtClean="0"/>
              <a:t>set</a:t>
            </a:r>
            <a:r>
              <a:rPr lang="ko-KR" altLang="en-US" dirty="0" smtClean="0"/>
              <a:t>를 사용하여 진행한다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  <p:sp>
        <p:nvSpPr>
          <p:cNvPr id="9" name="TextBox 8"/>
          <p:cNvSpPr txBox="1"/>
          <p:nvPr/>
        </p:nvSpPr>
        <p:spPr>
          <a:xfrm>
            <a:off x="837852" y="5949280"/>
            <a:ext cx="8126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o-KR" altLang="en-US" dirty="0" smtClean="0"/>
              <a:t>제시되는 단계의 모든 단어</a:t>
            </a:r>
            <a:r>
              <a:rPr lang="en-US" altLang="ko-KR" dirty="0" smtClean="0"/>
              <a:t>/</a:t>
            </a:r>
            <a:r>
              <a:rPr lang="ko-KR" altLang="en-US" dirty="0" smtClean="0"/>
              <a:t>숫자를 순서대로 기록해야 정답으로 인정한다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57106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19672" y="2905780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침대    초록    행복    관찰    젤리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85293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47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90578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거울    파일    존경</a:t>
            </a:r>
            <a:r>
              <a:rPr lang="en-US" altLang="ko-KR" sz="2800" dirty="0" smtClean="0"/>
              <a:t>    </a:t>
            </a:r>
            <a:r>
              <a:rPr lang="ko-KR" altLang="en-US" sz="2800" dirty="0" smtClean="0"/>
              <a:t>시계    코트    우울</a:t>
            </a:r>
            <a:endParaRPr lang="en-US" altLang="ko-K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92169" y="2905780"/>
            <a:ext cx="4512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80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924944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여행  구멍  냄새  수박  인쇄  소리  물통  포크  홍차</a:t>
            </a:r>
            <a:endParaRPr lang="en-US" altLang="ko-KR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8998" y="2924944"/>
            <a:ext cx="4512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13738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90578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친구  향기  문어  필기  버스  그림  국어  성냥</a:t>
            </a:r>
            <a:endParaRPr lang="en-US" altLang="ko-KR" sz="28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2169" y="2905780"/>
            <a:ext cx="4512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4096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9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1680" y="2905780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화분    이불    칫솔    보라    집게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46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95783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미술   의사   토끼   칠판   사과   시험   책상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94607" y="2977788"/>
            <a:ext cx="44816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</a:t>
            </a:r>
            <a:r>
              <a:rPr lang="ko-KR" altLang="en-US" sz="2800" b="1"/>
              <a:t>서</a:t>
            </a:r>
            <a:r>
              <a:rPr lang="ko-KR" altLang="en-US" sz="2800" b="1" smtClean="0"/>
              <a:t>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54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924944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중독  편지  가구  메론  날씨  공격  감기  뚜껑  바늘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05780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7617" y="2889652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필통    치약     분홍    학생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24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92494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방패  눈꽃  치료  미역  물풀  주택  장작  음주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267744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4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12474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/>
              <a:t>실험 </a:t>
            </a:r>
            <a:r>
              <a:rPr lang="en-US" altLang="ko-KR" sz="3600" b="1" dirty="0" smtClean="0"/>
              <a:t>1. </a:t>
            </a:r>
            <a:r>
              <a:rPr lang="ko-KR" altLang="en-US" sz="3600" b="1" dirty="0" smtClean="0"/>
              <a:t>단어</a:t>
            </a:r>
            <a:endParaRPr lang="ko-KR" alt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27687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제시되는 단어들을 제한시간 내에 최대한 많이 기억합니다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292494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제한 시간이 지나면 제한 시간 내에 자신이 기억한 단어들을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</a:t>
            </a:r>
            <a:r>
              <a:rPr lang="ko-KR" altLang="en-US" dirty="0" smtClean="0"/>
              <a:t>순서대로 기록합니다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378904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실험자가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그만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이라고 말하면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다음 슬라이드에 제시되는 단어들에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</a:t>
            </a:r>
            <a:r>
              <a:rPr lang="ko-KR" altLang="en-US" dirty="0" smtClean="0"/>
              <a:t>주의하며 기억합니다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7551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97778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샤프    김밥    노랑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조끼    운동    열쇠</a:t>
            </a:r>
            <a:endParaRPr lang="en-US" altLang="ko-KR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24775" y="2977788"/>
            <a:ext cx="5587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67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0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905780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수건  계산  전화  세제  약속  방울  주스  노래  포장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24944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71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924944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공부    생선    나비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>   </a:t>
            </a:r>
            <a:r>
              <a:rPr lang="ko-KR" altLang="en-US" sz="2800" dirty="0" smtClean="0"/>
              <a:t>팔찌    흰색    독일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64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92494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온도  경제  연극  우산  피자  비누  잉크  학습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195736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93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292494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치킨   산소   사회   화면   시간   영화   앨범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74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2924944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바지    설렘    과자    서랍    걱정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7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97778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우유    반지    분노    리본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51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12474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/>
              <a:t>실험 </a:t>
            </a:r>
            <a:r>
              <a:rPr lang="en-US" altLang="ko-KR" sz="3600" b="1" dirty="0"/>
              <a:t>2</a:t>
            </a:r>
            <a:r>
              <a:rPr lang="en-US" altLang="ko-KR" sz="3600" b="1" dirty="0" smtClean="0"/>
              <a:t>. </a:t>
            </a:r>
            <a:r>
              <a:rPr lang="ko-KR" altLang="en-US" sz="3600" b="1" dirty="0" smtClean="0"/>
              <a:t>숫자</a:t>
            </a:r>
            <a:endParaRPr lang="ko-KR" alt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27687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제시되는 숫자들을 제한시간 내에 최대한 많이 기억합니다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2924944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제한 시간이 지나면 제한 시간 내에 자신이 기억한 숫자들을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</a:t>
            </a:r>
            <a:r>
              <a:rPr lang="ko-KR" altLang="en-US" dirty="0" smtClean="0"/>
              <a:t>제시된 순서대로 기록합니다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3789040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실험자가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그만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이라고 말하면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다음 슬라이드에 제시되는 숫자들에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   </a:t>
            </a:r>
            <a:r>
              <a:rPr lang="ko-KR" altLang="en-US" dirty="0" smtClean="0"/>
              <a:t>주의하며 기억합니다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16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3068960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1   3   5   1   9   7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195736" y="304979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084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312180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연필    커피    모자    사랑    </a:t>
            </a:r>
            <a:endParaRPr lang="ko-KR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3121804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</a:t>
            </a:r>
            <a:r>
              <a:rPr lang="ko-KR" altLang="en-US" sz="2800" b="1" dirty="0"/>
              <a:t>서</a:t>
            </a:r>
            <a:r>
              <a:rPr lang="ko-KR" altLang="en-US" sz="2800" b="1" dirty="0" smtClean="0"/>
              <a:t>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3862789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069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3788" y="2977788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5   2   8   1   9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18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3049796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7   1   5   6   3   7   8   5   2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94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9752" y="2977788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4   6   8   1   5   3   7   2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221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9752" y="30497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1   9   3   6   2   8   7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77788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848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67844" y="3121804"/>
            <a:ext cx="3636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9   5   6   8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47256" y="3121804"/>
            <a:ext cx="5221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93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8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2432" y="3049796"/>
            <a:ext cx="441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4   2   3   9   7   1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55776" y="2977788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96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52472" y="3049796"/>
            <a:ext cx="441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5   9   2   7  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02475" y="2977788"/>
            <a:ext cx="59579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3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80464" y="3049796"/>
            <a:ext cx="441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3   8   6   4   2   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29132" y="2977788"/>
            <a:ext cx="5859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33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8416" y="3049796"/>
            <a:ext cx="4415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9   3   7   4   5   6  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2977788"/>
            <a:ext cx="5869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66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29777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종이    양말    슬픔    바닥    가위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2977788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</a:t>
            </a:r>
            <a:r>
              <a:rPr lang="ko-KR" altLang="en-US" sz="2800" b="1" dirty="0"/>
              <a:t>서</a:t>
            </a:r>
            <a:r>
              <a:rPr lang="ko-KR" altLang="en-US" sz="2800" b="1" dirty="0" smtClean="0"/>
              <a:t>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73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049796"/>
            <a:ext cx="7056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6   8   3   7   4   9   2   5   1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3049796"/>
            <a:ext cx="4968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</a:t>
            </a:r>
            <a:r>
              <a:rPr lang="ko-KR" altLang="en-US" sz="2800" b="1" dirty="0"/>
              <a:t>서</a:t>
            </a:r>
            <a:r>
              <a:rPr lang="ko-KR" altLang="en-US" sz="2800" b="1" dirty="0" smtClean="0"/>
              <a:t>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10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55776" y="3049796"/>
            <a:ext cx="59046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5   7   3   9   8   4   2   1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2977788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42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52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3140968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5   9   3   4   6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3121804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39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8" y="314096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4   8   3   7   6   5   1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4987" y="3121804"/>
            <a:ext cx="5837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62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79712" y="314096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9   2   4   1   5   8   3   7   6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3049796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7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3140968"/>
            <a:ext cx="4680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9   5   8   4   6   2   7   3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3049796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8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314096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4   6   7   8   9   3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6445" y="3049796"/>
            <a:ext cx="4891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38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314096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6   4   7   3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04287" y="3121804"/>
            <a:ext cx="54800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5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83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2905780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사탕    공책     빨강</a:t>
            </a:r>
            <a:r>
              <a:rPr lang="en-US" altLang="ko-KR" sz="2800" dirty="0" smtClean="0"/>
              <a:t>    </a:t>
            </a:r>
            <a:r>
              <a:rPr lang="ko-KR" altLang="en-US" sz="2800" dirty="0" smtClean="0"/>
              <a:t>구두    사진    박스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</a:t>
            </a:r>
            <a:r>
              <a:rPr lang="ko-KR" altLang="en-US" sz="2800" b="1" dirty="0"/>
              <a:t>서</a:t>
            </a:r>
            <a:r>
              <a:rPr lang="ko-KR" altLang="en-US" sz="2800" b="1" dirty="0" smtClean="0"/>
              <a:t>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0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59832" y="314096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4   8   3   6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75248" y="3121804"/>
            <a:ext cx="5725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72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784" y="314096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4   6   9   1   3   7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3121804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89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9752" y="314096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8   3   5   2   1   9   4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3121804"/>
            <a:ext cx="54726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8232" y="2995523"/>
            <a:ext cx="6156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5   6   2   7   8   1   4   3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39752" y="2977788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4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5187" y="2995523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7   3   6   5   4   8   2   1   9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62064" y="2905780"/>
            <a:ext cx="4774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46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3049796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8   1   5   3   4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318048" y="2977788"/>
            <a:ext cx="5350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95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636912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Break time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4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5187" y="3121804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9   5   2   7   8   6   4   3   1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502688" y="3049796"/>
            <a:ext cx="4445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346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83179" y="3121804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5   3   8   2   6   9   7   1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3049796"/>
            <a:ext cx="5040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26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1291" y="3140968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6   4   1   8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3193812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916233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장미   인도   사전   국수   벨트   불안   교실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555776" y="2905780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smtClean="0"/>
              <a:t>순서대로 </a:t>
            </a:r>
            <a:r>
              <a:rPr lang="ko-KR" altLang="en-US" sz="2800" b="1" dirty="0" smtClean="0"/>
              <a:t>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88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83768" y="3140968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4   5   1   2   8   7   3   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3121804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31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5267" y="3140968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6   4   2   3   5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411760" y="3121804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4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5267" y="3140968"/>
            <a:ext cx="6881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/>
              <a:t>2   6   9   4   5   7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616713" y="3140968"/>
            <a:ext cx="46915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63888" y="3729226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90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3204265"/>
            <a:ext cx="7272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/>
              <a:t>수고하셨습니다</a:t>
            </a:r>
            <a:endParaRPr lang="ko-KR" altLang="en-US" sz="3200" b="1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403" y="2636912"/>
            <a:ext cx="1978877" cy="19613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3631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063470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맑은 고딕"/>
                <a:ea typeface="맑은 고딕"/>
              </a:rPr>
              <a:t>★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표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그래프 제시 순서</a:t>
            </a:r>
            <a:endParaRPr lang="ko-KR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2092786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ko-KR" altLang="en-US" sz="2000" dirty="0" smtClean="0"/>
              <a:t>개별 피험자들의 단어</a:t>
            </a:r>
            <a:r>
              <a:rPr lang="en-US" altLang="ko-KR" sz="2000" dirty="0"/>
              <a:t> </a:t>
            </a:r>
            <a:r>
              <a:rPr lang="en-US" altLang="ko-KR" sz="2000" dirty="0" smtClean="0"/>
              <a:t> &amp; </a:t>
            </a:r>
            <a:r>
              <a:rPr lang="ko-KR" altLang="en-US" sz="2000" dirty="0" smtClean="0"/>
              <a:t>숫자 조건의 </a:t>
            </a:r>
            <a:r>
              <a:rPr lang="ko-KR" altLang="en-US" sz="2000" dirty="0" err="1" smtClean="0"/>
              <a:t>정답률</a:t>
            </a:r>
            <a:r>
              <a:rPr lang="ko-KR" altLang="en-US" sz="2000" dirty="0" smtClean="0"/>
              <a:t> 그래프 </a:t>
            </a:r>
            <a:r>
              <a:rPr lang="en-US" altLang="ko-KR" sz="2000" dirty="0" smtClean="0"/>
              <a:t>(10</a:t>
            </a:r>
            <a:r>
              <a:rPr lang="ko-KR" altLang="en-US" sz="2000" dirty="0" smtClean="0"/>
              <a:t>개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2668850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ko-KR" altLang="en-US" sz="2000" dirty="0" smtClean="0"/>
              <a:t>단어 전체 </a:t>
            </a:r>
            <a:r>
              <a:rPr lang="ko-KR" altLang="en-US" sz="2000" dirty="0" err="1" smtClean="0"/>
              <a:t>정답률의</a:t>
            </a:r>
            <a:r>
              <a:rPr lang="ko-KR" altLang="en-US" sz="2000" dirty="0" smtClean="0"/>
              <a:t> 평균과 표준편차 표 </a:t>
            </a:r>
            <a:r>
              <a:rPr lang="en-US" altLang="ko-KR" sz="2000" dirty="0" smtClean="0"/>
              <a:t>(1</a:t>
            </a:r>
            <a:r>
              <a:rPr lang="ko-KR" altLang="en-US" sz="2000" dirty="0" smtClean="0"/>
              <a:t>개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3244914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ko-KR" altLang="en-US" sz="2000" dirty="0" smtClean="0"/>
              <a:t>단어 전체 </a:t>
            </a:r>
            <a:r>
              <a:rPr lang="ko-KR" altLang="en-US" sz="2000" dirty="0" err="1" smtClean="0"/>
              <a:t>정답률의</a:t>
            </a:r>
            <a:r>
              <a:rPr lang="ko-KR" altLang="en-US" sz="2000" dirty="0" smtClean="0"/>
              <a:t> 그래프 </a:t>
            </a:r>
            <a:r>
              <a:rPr lang="en-US" altLang="ko-KR" sz="2000" dirty="0" smtClean="0"/>
              <a:t>(1</a:t>
            </a:r>
            <a:r>
              <a:rPr lang="ko-KR" altLang="en-US" sz="2000" dirty="0" smtClean="0"/>
              <a:t>개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3820978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ko-KR" altLang="en-US" sz="2000" dirty="0" smtClean="0"/>
              <a:t>숫</a:t>
            </a:r>
            <a:r>
              <a:rPr lang="ko-KR" altLang="en-US" sz="2000" dirty="0"/>
              <a:t>자</a:t>
            </a:r>
            <a:r>
              <a:rPr lang="ko-KR" altLang="en-US" sz="2000" dirty="0" smtClean="0"/>
              <a:t> 전체 </a:t>
            </a:r>
            <a:r>
              <a:rPr lang="ko-KR" altLang="en-US" sz="2000" dirty="0" err="1" smtClean="0"/>
              <a:t>정답률의</a:t>
            </a:r>
            <a:r>
              <a:rPr lang="ko-KR" altLang="en-US" sz="2000" dirty="0" smtClean="0"/>
              <a:t> 평균과 표준편차 표 </a:t>
            </a:r>
            <a:r>
              <a:rPr lang="en-US" altLang="ko-KR" sz="2000" dirty="0" smtClean="0"/>
              <a:t>(1</a:t>
            </a:r>
            <a:r>
              <a:rPr lang="ko-KR" altLang="en-US" sz="2000" dirty="0" smtClean="0"/>
              <a:t>개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899592" y="4397042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ko-KR" altLang="en-US" sz="2000" dirty="0" smtClean="0"/>
              <a:t>숫자 전체 </a:t>
            </a:r>
            <a:r>
              <a:rPr lang="ko-KR" altLang="en-US" sz="2000" dirty="0" err="1" smtClean="0"/>
              <a:t>정답률의</a:t>
            </a:r>
            <a:r>
              <a:rPr lang="ko-KR" altLang="en-US" sz="2000" dirty="0" smtClean="0"/>
              <a:t> 그래프 </a:t>
            </a:r>
            <a:r>
              <a:rPr lang="en-US" altLang="ko-KR" sz="2000" dirty="0" smtClean="0"/>
              <a:t>(1</a:t>
            </a:r>
            <a:r>
              <a:rPr lang="ko-KR" altLang="en-US" sz="2000" dirty="0" smtClean="0"/>
              <a:t>개</a:t>
            </a:r>
            <a:r>
              <a:rPr lang="en-US" altLang="ko-KR" sz="2000" dirty="0" smtClean="0"/>
              <a:t>)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6125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764704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/>
              <a:t>예</a:t>
            </a:r>
            <a:r>
              <a:rPr lang="en-US" altLang="ko-KR" sz="2000" b="1" dirty="0" smtClean="0"/>
              <a:t>) </a:t>
            </a:r>
            <a:r>
              <a:rPr lang="ko-KR" altLang="en-US" sz="2000" b="1" dirty="0" smtClean="0"/>
              <a:t>실험참가</a:t>
            </a:r>
            <a:r>
              <a:rPr lang="ko-KR" altLang="en-US" sz="2000" b="1" dirty="0"/>
              <a:t>자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1</a:t>
            </a:r>
            <a:r>
              <a:rPr lang="ko-KR" altLang="en-US" sz="2000" b="1" dirty="0" smtClean="0"/>
              <a:t>의 실험 결과</a:t>
            </a:r>
            <a:endParaRPr lang="ko-KR" altLang="en-US" sz="2000" b="1" dirty="0"/>
          </a:p>
        </p:txBody>
      </p:sp>
      <p:graphicFrame>
        <p:nvGraphicFramePr>
          <p:cNvPr id="5" name="차트 4"/>
          <p:cNvGraphicFramePr/>
          <p:nvPr>
            <p:extLst>
              <p:ext uri="{D42A27DB-BD31-4B8C-83A1-F6EECF244321}">
                <p14:modId xmlns:p14="http://schemas.microsoft.com/office/powerpoint/2010/main" val="3885217731"/>
              </p:ext>
            </p:extLst>
          </p:nvPr>
        </p:nvGraphicFramePr>
        <p:xfrm>
          <a:off x="414253" y="1916832"/>
          <a:ext cx="3744416" cy="344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38791" y="4725144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용량</a:t>
            </a:r>
            <a:endParaRPr lang="en-US" altLang="ko-KR" sz="1400" b="1" dirty="0" smtClean="0"/>
          </a:p>
          <a:p>
            <a:r>
              <a:rPr lang="ko-KR" altLang="en-US" sz="1400" b="1" dirty="0" smtClean="0"/>
              <a:t>단계</a:t>
            </a:r>
            <a:endParaRPr lang="ko-KR" alt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07504" y="1772816"/>
            <a:ext cx="430887" cy="12961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1600" b="1" dirty="0" err="1" smtClean="0"/>
              <a:t>정답률</a:t>
            </a:r>
            <a:r>
              <a:rPr lang="ko-KR" altLang="en-US" sz="1600" b="1" dirty="0" smtClean="0"/>
              <a:t> </a:t>
            </a:r>
            <a:r>
              <a:rPr lang="en-US" altLang="ko-KR" sz="1600" b="1" dirty="0" smtClean="0"/>
              <a:t>(%)</a:t>
            </a:r>
            <a:endParaRPr lang="ko-KR" altLang="en-US" sz="1600" b="1" dirty="0"/>
          </a:p>
        </p:txBody>
      </p:sp>
      <p:graphicFrame>
        <p:nvGraphicFramePr>
          <p:cNvPr id="9" name="차트 8"/>
          <p:cNvGraphicFramePr/>
          <p:nvPr>
            <p:extLst>
              <p:ext uri="{D42A27DB-BD31-4B8C-83A1-F6EECF244321}">
                <p14:modId xmlns:p14="http://schemas.microsoft.com/office/powerpoint/2010/main" val="3227197904"/>
              </p:ext>
            </p:extLst>
          </p:nvPr>
        </p:nvGraphicFramePr>
        <p:xfrm>
          <a:off x="4644008" y="1926705"/>
          <a:ext cx="3744416" cy="3446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368546" y="4735017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용량</a:t>
            </a:r>
            <a:endParaRPr lang="en-US" altLang="ko-KR" sz="1400" b="1" dirty="0" smtClean="0"/>
          </a:p>
          <a:p>
            <a:r>
              <a:rPr lang="ko-KR" altLang="en-US" sz="1400" b="1" dirty="0" smtClean="0"/>
              <a:t>단계</a:t>
            </a:r>
            <a:endParaRPr lang="ko-KR" altLang="en-US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354815" y="1772816"/>
            <a:ext cx="430887" cy="12961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1600" b="1" dirty="0" err="1" smtClean="0"/>
              <a:t>정답률</a:t>
            </a:r>
            <a:r>
              <a:rPr lang="ko-KR" altLang="en-US" sz="1600" b="1" dirty="0" smtClean="0"/>
              <a:t> </a:t>
            </a:r>
            <a:r>
              <a:rPr lang="en-US" altLang="ko-KR" sz="1600" b="1" dirty="0" smtClean="0"/>
              <a:t>(%)</a:t>
            </a:r>
            <a:endParaRPr lang="ko-KR" altLang="en-US" sz="16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551723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그림 </a:t>
            </a:r>
            <a:r>
              <a:rPr lang="en-US" altLang="ko-KR" dirty="0" smtClean="0"/>
              <a:t>1-1. </a:t>
            </a:r>
            <a:r>
              <a:rPr lang="ko-KR" altLang="en-US" dirty="0" smtClean="0"/>
              <a:t>단어조건의 </a:t>
            </a:r>
            <a:r>
              <a:rPr lang="ko-KR" altLang="en-US" dirty="0" err="1" smtClean="0"/>
              <a:t>정답률</a:t>
            </a:r>
            <a:endParaRPr lang="ko-KR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48064" y="5589240"/>
            <a:ext cx="3220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그림 </a:t>
            </a:r>
            <a:r>
              <a:rPr lang="en-US" altLang="ko-KR" dirty="0" smtClean="0"/>
              <a:t>1-2. </a:t>
            </a:r>
            <a:r>
              <a:rPr lang="ko-KR" altLang="en-US" dirty="0" smtClean="0"/>
              <a:t>숫</a:t>
            </a:r>
            <a:r>
              <a:rPr lang="ko-KR" altLang="en-US" dirty="0"/>
              <a:t>자</a:t>
            </a:r>
            <a:r>
              <a:rPr lang="ko-KR" altLang="en-US" dirty="0" smtClean="0"/>
              <a:t>조건의 </a:t>
            </a:r>
            <a:r>
              <a:rPr lang="ko-KR" altLang="en-US" dirty="0" err="1" smtClean="0"/>
              <a:t>정답률</a:t>
            </a:r>
            <a:endParaRPr lang="ko-KR" altLang="en-US" dirty="0"/>
          </a:p>
        </p:txBody>
      </p:sp>
      <p:cxnSp>
        <p:nvCxnSpPr>
          <p:cNvPr id="3" name="직선 연결선 2"/>
          <p:cNvCxnSpPr/>
          <p:nvPr/>
        </p:nvCxnSpPr>
        <p:spPr>
          <a:xfrm>
            <a:off x="971600" y="3129093"/>
            <a:ext cx="302433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5148064" y="3146851"/>
            <a:ext cx="302433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908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75047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표</a:t>
            </a:r>
            <a:r>
              <a:rPr lang="en-US" altLang="ko-KR" sz="2400" b="1" dirty="0" smtClean="0"/>
              <a:t>1. </a:t>
            </a:r>
            <a:r>
              <a:rPr lang="ko-KR" altLang="en-US" sz="2400" b="1" dirty="0" smtClean="0"/>
              <a:t>단어 전체 </a:t>
            </a:r>
            <a:r>
              <a:rPr lang="ko-KR" altLang="en-US" sz="2400" b="1" dirty="0" err="1" smtClean="0"/>
              <a:t>정답률의</a:t>
            </a:r>
            <a:r>
              <a:rPr lang="ko-KR" altLang="en-US" sz="2400" b="1" dirty="0" smtClean="0"/>
              <a:t> 평균과 표준편차 표</a:t>
            </a:r>
            <a:endParaRPr lang="ko-KR" altLang="en-US" sz="2400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371379"/>
              </p:ext>
            </p:extLst>
          </p:nvPr>
        </p:nvGraphicFramePr>
        <p:xfrm>
          <a:off x="539552" y="1124744"/>
          <a:ext cx="8064896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52128"/>
                <a:gridCol w="1152128"/>
                <a:gridCol w="1152128"/>
                <a:gridCol w="1152128"/>
                <a:gridCol w="1152128"/>
                <a:gridCol w="1152128"/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차트 5"/>
          <p:cNvGraphicFramePr/>
          <p:nvPr>
            <p:extLst>
              <p:ext uri="{D42A27DB-BD31-4B8C-83A1-F6EECF244321}">
                <p14:modId xmlns:p14="http://schemas.microsoft.com/office/powerpoint/2010/main" val="3560961814"/>
              </p:ext>
            </p:extLst>
          </p:nvPr>
        </p:nvGraphicFramePr>
        <p:xfrm>
          <a:off x="1259632" y="2741347"/>
          <a:ext cx="4320480" cy="3279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09980" y="6416247"/>
            <a:ext cx="3738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그림 </a:t>
            </a:r>
            <a:r>
              <a:rPr lang="en-US" altLang="ko-KR" dirty="0"/>
              <a:t>6</a:t>
            </a:r>
            <a:r>
              <a:rPr lang="en-US" altLang="ko-KR" dirty="0" smtClean="0"/>
              <a:t>-1. </a:t>
            </a:r>
            <a:r>
              <a:rPr lang="ko-KR" altLang="en-US" dirty="0" smtClean="0"/>
              <a:t>단어 전체의 </a:t>
            </a:r>
            <a:r>
              <a:rPr lang="ko-KR" altLang="en-US" dirty="0" err="1" smtClean="0"/>
              <a:t>정답률</a:t>
            </a:r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825063" y="3903580"/>
            <a:ext cx="442334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11214" y="2420888"/>
            <a:ext cx="492443" cy="153530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000" b="1" dirty="0" err="1" smtClean="0"/>
              <a:t>정답률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(%)</a:t>
            </a:r>
            <a:endParaRPr lang="ko-KR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508104" y="5373216"/>
            <a:ext cx="867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용량</a:t>
            </a:r>
            <a:r>
              <a:rPr lang="en-US" altLang="ko-KR" b="1" dirty="0"/>
              <a:t> </a:t>
            </a:r>
            <a:r>
              <a:rPr lang="ko-KR" altLang="en-US" b="1" dirty="0" smtClean="0"/>
              <a:t>단계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35483942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375047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표</a:t>
            </a:r>
            <a:r>
              <a:rPr lang="en-US" altLang="ko-KR" sz="2400" b="1" dirty="0" smtClean="0"/>
              <a:t>2. </a:t>
            </a:r>
            <a:r>
              <a:rPr lang="ko-KR" altLang="en-US" sz="2400" b="1" dirty="0" smtClean="0"/>
              <a:t>숫자 전체 </a:t>
            </a:r>
            <a:r>
              <a:rPr lang="ko-KR" altLang="en-US" sz="2400" b="1" dirty="0" err="1" smtClean="0"/>
              <a:t>정답율의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평균과 표준편차 표</a:t>
            </a:r>
            <a:endParaRPr lang="ko-KR" altLang="en-US" sz="2400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208470"/>
              </p:ext>
            </p:extLst>
          </p:nvPr>
        </p:nvGraphicFramePr>
        <p:xfrm>
          <a:off x="539552" y="1124744"/>
          <a:ext cx="8064896" cy="11125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52128"/>
                <a:gridCol w="1152128"/>
                <a:gridCol w="1152128"/>
                <a:gridCol w="1152128"/>
                <a:gridCol w="1152128"/>
                <a:gridCol w="1152128"/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r>
                        <a:rPr lang="ko-KR" altLang="en-US" dirty="0" smtClean="0"/>
                        <a:t>단계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차트 5"/>
          <p:cNvGraphicFramePr/>
          <p:nvPr>
            <p:extLst>
              <p:ext uri="{D42A27DB-BD31-4B8C-83A1-F6EECF244321}">
                <p14:modId xmlns:p14="http://schemas.microsoft.com/office/powerpoint/2010/main" val="3405637865"/>
              </p:ext>
            </p:extLst>
          </p:nvPr>
        </p:nvGraphicFramePr>
        <p:xfrm>
          <a:off x="1343740" y="2662624"/>
          <a:ext cx="4104456" cy="2948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67668" y="5795972"/>
            <a:ext cx="3640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그림 </a:t>
            </a:r>
            <a:r>
              <a:rPr lang="en-US" altLang="ko-KR" dirty="0" smtClean="0"/>
              <a:t>6-2. </a:t>
            </a:r>
            <a:r>
              <a:rPr lang="ko-KR" altLang="en-US" dirty="0" smtClean="0"/>
              <a:t>숫</a:t>
            </a:r>
            <a:r>
              <a:rPr lang="ko-KR" altLang="en-US" dirty="0"/>
              <a:t>자</a:t>
            </a:r>
            <a:r>
              <a:rPr lang="ko-KR" altLang="en-US" dirty="0" smtClean="0"/>
              <a:t> 전체의 </a:t>
            </a:r>
            <a:r>
              <a:rPr lang="ko-KR" altLang="en-US" dirty="0" err="1" smtClean="0"/>
              <a:t>정답률</a:t>
            </a:r>
            <a:endParaRPr lang="ko-KR" altLang="en-US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1847795" y="3678780"/>
            <a:ext cx="396610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7189" y="2743289"/>
            <a:ext cx="492443" cy="141828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2000" b="1" dirty="0" err="1" smtClean="0"/>
              <a:t>정답률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(%)</a:t>
            </a:r>
            <a:endParaRPr lang="ko-KR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508104" y="5025666"/>
            <a:ext cx="77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용량</a:t>
            </a:r>
            <a:r>
              <a:rPr lang="en-US" altLang="ko-KR" b="1" dirty="0"/>
              <a:t> </a:t>
            </a:r>
            <a:r>
              <a:rPr lang="ko-KR" altLang="en-US" b="1" dirty="0" smtClean="0"/>
              <a:t>단계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410657125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1063470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latin typeface="맑은 고딕"/>
                <a:ea typeface="맑은 고딕"/>
              </a:rPr>
              <a:t>★</a:t>
            </a:r>
            <a:r>
              <a:rPr lang="en-US" altLang="ko-KR" sz="2800" b="1" dirty="0" smtClean="0"/>
              <a:t> </a:t>
            </a:r>
            <a:r>
              <a:rPr lang="ko-KR" altLang="en-US" sz="2800" b="1" dirty="0" smtClean="0"/>
              <a:t>결과를 해석 할 때는</a:t>
            </a:r>
            <a:r>
              <a:rPr lang="en-US" altLang="ko-KR" sz="2800" b="1" dirty="0" smtClean="0"/>
              <a:t>…</a:t>
            </a:r>
            <a:endParaRPr lang="ko-KR" alt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27584" y="1988840"/>
            <a:ext cx="7109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2400" dirty="0" smtClean="0"/>
              <a:t>Magic Number 7</a:t>
            </a:r>
            <a:r>
              <a:rPr lang="ko-KR" altLang="en-US" sz="2400" dirty="0" smtClean="0"/>
              <a:t>이 성립하는가</a:t>
            </a:r>
            <a:endParaRPr lang="ko-KR" alt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2958043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dirty="0" smtClean="0"/>
              <a:t>개별 피험자 그래프 </a:t>
            </a:r>
            <a:r>
              <a:rPr lang="en-US" altLang="ko-KR" sz="2400" dirty="0"/>
              <a:t/>
            </a:r>
            <a:br>
              <a:rPr lang="en-US" altLang="ko-KR" sz="2400" dirty="0"/>
            </a:br>
            <a:r>
              <a:rPr lang="en-US" altLang="ko-KR" sz="2400" dirty="0" smtClean="0">
                <a:sym typeface="Wingdings" panose="05000000000000000000" pitchFamily="2" charset="2"/>
              </a:rPr>
              <a:t> </a:t>
            </a:r>
            <a:r>
              <a:rPr lang="ko-KR" altLang="en-US" sz="2400" dirty="0" smtClean="0">
                <a:sym typeface="Wingdings" panose="05000000000000000000" pitchFamily="2" charset="2"/>
              </a:rPr>
              <a:t>실험참</a:t>
            </a:r>
            <a:r>
              <a:rPr lang="ko-KR" altLang="en-US" sz="2400" dirty="0">
                <a:sym typeface="Wingdings" panose="05000000000000000000" pitchFamily="2" charset="2"/>
              </a:rPr>
              <a:t>가</a:t>
            </a:r>
            <a:r>
              <a:rPr lang="ko-KR" altLang="en-US" sz="2400" dirty="0" smtClean="0">
                <a:sym typeface="Wingdings" panose="05000000000000000000" pitchFamily="2" charset="2"/>
              </a:rPr>
              <a:t>자의 단기기억이 얼마나 되는가</a:t>
            </a:r>
            <a:endParaRPr lang="ko-KR" alt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4254187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o-KR" altLang="en-US" sz="2400" dirty="0" smtClean="0"/>
              <a:t>전체 그래프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>
                <a:sym typeface="Wingdings" panose="05000000000000000000" pitchFamily="2" charset="2"/>
              </a:rPr>
              <a:t> </a:t>
            </a:r>
            <a:r>
              <a:rPr lang="ko-KR" altLang="en-US" sz="2400" dirty="0" smtClean="0">
                <a:sym typeface="Wingdings" panose="05000000000000000000" pitchFamily="2" charset="2"/>
              </a:rPr>
              <a:t>일반적으로 사람들의 기억은 이 정도 되는 것 같다</a:t>
            </a:r>
            <a:r>
              <a:rPr lang="en-US" altLang="ko-KR" sz="2400" dirty="0" smtClean="0">
                <a:sym typeface="Wingdings" panose="05000000000000000000" pitchFamily="2" charset="2"/>
              </a:rPr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0413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504212"/>
              </p:ext>
            </p:extLst>
          </p:nvPr>
        </p:nvGraphicFramePr>
        <p:xfrm>
          <a:off x="827584" y="1988839"/>
          <a:ext cx="7272807" cy="4176465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363652"/>
                <a:gridCol w="1060616"/>
                <a:gridCol w="1129490"/>
                <a:gridCol w="1239683"/>
                <a:gridCol w="1157038"/>
                <a:gridCol w="1322328"/>
              </a:tblGrid>
              <a:tr h="536608"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단어조건</a:t>
                      </a:r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숫자조건</a:t>
                      </a:r>
                      <a:endParaRPr lang="ko-KR" alt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1192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실험참가자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용량단계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맞춘 </a:t>
                      </a:r>
                      <a:r>
                        <a:rPr lang="ko-KR" altLang="en-US" sz="1400" dirty="0" err="1" smtClean="0"/>
                        <a:t>갯수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/>
                        <a:t>정답률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en-US" altLang="ko-KR" sz="1400" dirty="0" smtClean="0"/>
                        <a:t>(%)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/>
                        <a:t>맞춘 </a:t>
                      </a:r>
                      <a:r>
                        <a:rPr lang="ko-KR" altLang="en-US" sz="1400" dirty="0" err="1" smtClean="0"/>
                        <a:t>갯수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/>
                        <a:t>정답률</a:t>
                      </a:r>
                      <a:r>
                        <a:rPr lang="en-US" altLang="ko-KR" sz="1400" dirty="0" smtClean="0"/>
                        <a:t>(%)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rowSpan="6"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100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100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5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7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60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  <a:tr h="50465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9</a:t>
                      </a:r>
                      <a:r>
                        <a:rPr lang="ko-KR" altLang="en-US" sz="1400" dirty="0" smtClean="0"/>
                        <a:t>단계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40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4</a:t>
                      </a:r>
                      <a:endParaRPr lang="ko-KR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/>
                        <a:t>80</a:t>
                      </a:r>
                      <a:endParaRPr lang="ko-KR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85500"/>
            <a:ext cx="51845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latin typeface="맑은 고딕"/>
                <a:ea typeface="맑은 고딕"/>
              </a:rPr>
              <a:t>★ raw data </a:t>
            </a:r>
            <a:r>
              <a:rPr lang="ko-KR" altLang="en-US" sz="2800" b="1" dirty="0" smtClean="0">
                <a:latin typeface="맑은 고딕"/>
                <a:ea typeface="맑은 고딕"/>
              </a:rPr>
              <a:t>예시</a:t>
            </a:r>
            <a:endParaRPr lang="ko-KR" alt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196752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altLang="ko-KR" dirty="0" smtClean="0">
                <a:solidFill>
                  <a:srgbClr val="FF0000"/>
                </a:solidFill>
              </a:rPr>
              <a:t>5</a:t>
            </a:r>
            <a:r>
              <a:rPr lang="ko-KR" altLang="en-US" dirty="0" smtClean="0">
                <a:solidFill>
                  <a:srgbClr val="FF0000"/>
                </a:solidFill>
              </a:rPr>
              <a:t>명의 </a:t>
            </a:r>
            <a:r>
              <a:rPr lang="en-US" altLang="ko-KR" dirty="0" smtClean="0">
                <a:solidFill>
                  <a:srgbClr val="FF0000"/>
                </a:solidFill>
              </a:rPr>
              <a:t>raw data </a:t>
            </a:r>
            <a:r>
              <a:rPr lang="ko-KR" altLang="en-US" dirty="0" smtClean="0">
                <a:solidFill>
                  <a:srgbClr val="FF0000"/>
                </a:solidFill>
              </a:rPr>
              <a:t>모두 첨부해주세요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7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924944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공포  분</a:t>
            </a:r>
            <a:r>
              <a:rPr lang="ko-KR" altLang="en-US" sz="2800" dirty="0"/>
              <a:t>석</a:t>
            </a:r>
            <a:r>
              <a:rPr lang="ko-KR" altLang="en-US" sz="2800" dirty="0" smtClean="0"/>
              <a:t>  볼펜  경찰  입술  콜라  공기  교육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39752" y="2833772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</a:t>
            </a:r>
            <a:r>
              <a:rPr lang="ko-KR" altLang="en-US" sz="2800" b="1" dirty="0"/>
              <a:t>서</a:t>
            </a:r>
            <a:r>
              <a:rPr lang="ko-KR" altLang="en-US" sz="2800" b="1" dirty="0" smtClean="0"/>
              <a:t>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64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155521"/>
            <a:ext cx="7560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 smtClean="0"/>
              <a:t>과제 제출일 </a:t>
            </a:r>
            <a:r>
              <a:rPr lang="en-US" altLang="ko-KR" sz="4800" dirty="0" smtClean="0"/>
              <a:t>: </a:t>
            </a:r>
            <a:r>
              <a:rPr lang="en-US" altLang="ko-KR" sz="4800" dirty="0">
                <a:solidFill>
                  <a:srgbClr val="FF0000"/>
                </a:solidFill>
              </a:rPr>
              <a:t>5</a:t>
            </a:r>
            <a:r>
              <a:rPr lang="ko-KR" altLang="en-US" sz="4800" dirty="0" smtClean="0">
                <a:solidFill>
                  <a:srgbClr val="FF0000"/>
                </a:solidFill>
              </a:rPr>
              <a:t>월 </a:t>
            </a:r>
            <a:r>
              <a:rPr lang="en-US" altLang="ko-KR" sz="4800" dirty="0" smtClean="0">
                <a:solidFill>
                  <a:srgbClr val="FF0000"/>
                </a:solidFill>
              </a:rPr>
              <a:t>6</a:t>
            </a:r>
            <a:r>
              <a:rPr lang="ko-KR" altLang="en-US" sz="4800" dirty="0" smtClean="0">
                <a:solidFill>
                  <a:srgbClr val="FF0000"/>
                </a:solidFill>
              </a:rPr>
              <a:t>일 </a:t>
            </a:r>
            <a:r>
              <a:rPr lang="en-US" altLang="ko-KR" sz="4800" dirty="0" smtClean="0">
                <a:solidFill>
                  <a:srgbClr val="FF0000"/>
                </a:solidFill>
              </a:rPr>
              <a:t>(</a:t>
            </a:r>
            <a:r>
              <a:rPr lang="ko-KR" altLang="en-US" sz="4800" dirty="0" smtClean="0">
                <a:solidFill>
                  <a:srgbClr val="FF0000"/>
                </a:solidFill>
              </a:rPr>
              <a:t>수</a:t>
            </a:r>
            <a:r>
              <a:rPr lang="en-US" altLang="ko-KR" sz="4800" dirty="0" smtClean="0">
                <a:solidFill>
                  <a:srgbClr val="FF0000"/>
                </a:solidFill>
              </a:rPr>
              <a:t>) </a:t>
            </a:r>
            <a:endParaRPr lang="ko-KR" altLang="en-US" sz="48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4129916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     </a:t>
            </a:r>
            <a:r>
              <a:rPr lang="en-US" altLang="ko-KR" sz="2800" dirty="0" smtClean="0"/>
              <a:t>2405a </a:t>
            </a:r>
            <a:r>
              <a:rPr lang="ko-KR" altLang="en-US" sz="2800" dirty="0" smtClean="0"/>
              <a:t>심리 실험 </a:t>
            </a:r>
            <a:r>
              <a:rPr lang="ko-KR" altLang="en-US" sz="2800" dirty="0" err="1" smtClean="0"/>
              <a:t>준비실로</a:t>
            </a:r>
            <a:r>
              <a:rPr lang="ko-KR" altLang="en-US" sz="2800" dirty="0" smtClean="0"/>
              <a:t> 제출</a:t>
            </a:r>
            <a:endParaRPr lang="ko-KR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835696" y="2895327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u="sng" dirty="0" smtClean="0">
                <a:latin typeface="맑은 고딕"/>
                <a:ea typeface="맑은 고딕"/>
              </a:rPr>
              <a:t>★ </a:t>
            </a:r>
            <a:r>
              <a:rPr lang="ko-KR" altLang="en-US" sz="2800" u="sng" dirty="0" smtClean="0"/>
              <a:t>부록에 </a:t>
            </a:r>
            <a:r>
              <a:rPr lang="en-US" altLang="ko-KR" sz="2800" u="sng" dirty="0" smtClean="0"/>
              <a:t>raw data </a:t>
            </a:r>
            <a:r>
              <a:rPr lang="ko-KR" altLang="en-US" sz="2800" u="sng" dirty="0" smtClean="0"/>
              <a:t>첨부하세요</a:t>
            </a:r>
            <a:r>
              <a:rPr lang="en-US" altLang="ko-KR" sz="2800" u="sng" dirty="0"/>
              <a:t> </a:t>
            </a:r>
            <a:r>
              <a:rPr lang="en-US" altLang="ko-KR" sz="2800" u="sng" dirty="0" smtClean="0"/>
              <a:t>!!</a:t>
            </a:r>
            <a:endParaRPr lang="ko-KR" alt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308417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5856" y="206084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/>
              <a:t>조아라</a:t>
            </a:r>
            <a:endParaRPr lang="ko-KR" alt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764704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과제 관련 질문</a:t>
            </a:r>
            <a:endParaRPr lang="ko-KR" alt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979712" y="3591704"/>
            <a:ext cx="49685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010 – 2436 – 6867 </a:t>
            </a:r>
          </a:p>
          <a:p>
            <a:pPr algn="ctr"/>
            <a:endParaRPr lang="en-US" altLang="ko-KR" sz="2800" dirty="0"/>
          </a:p>
          <a:p>
            <a:pPr algn="ctr"/>
            <a:r>
              <a:rPr lang="en-US" altLang="ko-KR" sz="2800" dirty="0" smtClean="0"/>
              <a:t>       </a:t>
            </a:r>
          </a:p>
          <a:p>
            <a:pPr algn="ctr"/>
            <a:r>
              <a:rPr lang="ko-KR" altLang="en-US" sz="2800" dirty="0" smtClean="0"/>
              <a:t>사회과학대학 </a:t>
            </a:r>
            <a:r>
              <a:rPr lang="en-US" altLang="ko-KR" sz="2800" dirty="0" smtClean="0"/>
              <a:t>2</a:t>
            </a:r>
            <a:r>
              <a:rPr lang="ko-KR" altLang="en-US" sz="2800" dirty="0" smtClean="0"/>
              <a:t>호관 </a:t>
            </a:r>
            <a:r>
              <a:rPr lang="en-US" altLang="ko-KR" sz="2800" dirty="0" smtClean="0"/>
              <a:t>2405a (</a:t>
            </a:r>
            <a:r>
              <a:rPr lang="ko-KR" altLang="en-US" sz="2800" dirty="0" smtClean="0"/>
              <a:t>심리실험준비실</a:t>
            </a:r>
            <a:r>
              <a:rPr lang="en-US" altLang="ko-KR" sz="2800" dirty="0" smtClean="0"/>
              <a:t>)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0663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905780"/>
            <a:ext cx="89289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smtClean="0"/>
              <a:t>유채  기린  미국  교사  카레  체육  바람  딸기  상담</a:t>
            </a:r>
            <a:endParaRPr lang="en-US" altLang="ko-KR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339752" y="2833772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순서대로 기록해주십시오</a:t>
            </a:r>
            <a:r>
              <a:rPr lang="en-US" altLang="ko-KR" sz="2800" b="1" dirty="0" smtClean="0"/>
              <a:t>.</a:t>
            </a:r>
            <a:endParaRPr lang="ko-KR" alt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707904" y="3657218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b="1" dirty="0" smtClean="0">
                <a:solidFill>
                  <a:srgbClr val="FF0000"/>
                </a:solidFill>
              </a:rPr>
              <a:t>STOP</a:t>
            </a:r>
            <a:endParaRPr lang="ko-KR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35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1040</Words>
  <Application>Microsoft Office PowerPoint</Application>
  <PresentationFormat>화면 슬라이드 쇼(4:3)</PresentationFormat>
  <Paragraphs>298</Paragraphs>
  <Slides>81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81</vt:i4>
      </vt:variant>
    </vt:vector>
  </HeadingPairs>
  <TitlesOfParts>
    <vt:vector size="82" baseType="lpstr">
      <vt:lpstr>Office 테마</vt:lpstr>
      <vt:lpstr>단기기억 용량 실험    Magic number   7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단기기억 용량 실험    Magic number   7</dc:title>
  <dc:creator>ARA</dc:creator>
  <cp:lastModifiedBy>ARA</cp:lastModifiedBy>
  <cp:revision>24</cp:revision>
  <cp:lastPrinted>2015-04-09T11:23:23Z</cp:lastPrinted>
  <dcterms:created xsi:type="dcterms:W3CDTF">2015-04-09T07:02:32Z</dcterms:created>
  <dcterms:modified xsi:type="dcterms:W3CDTF">2015-04-15T13:06:12Z</dcterms:modified>
</cp:coreProperties>
</file>