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C015A4F-936B-4A32-B7B6-530ED5932E80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3195DF-20FC-4A69-B27E-F31368AFE2B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9607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A51D67-0C14-4576-BCC5-A508196B7BB5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쉽게 생각하면 </a:t>
            </a:r>
            <a:r>
              <a:rPr lang="en-US" altLang="ko-KR" dirty="0" smtClean="0"/>
              <a:t>&lt;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&gt;</a:t>
            </a:r>
            <a:r>
              <a:rPr lang="en-US" altLang="ko-KR" dirty="0" smtClean="0">
                <a:sym typeface="Wingdings" pitchFamily="2" charset="2"/>
              </a:rPr>
              <a:t></a:t>
            </a:r>
            <a:r>
              <a:rPr lang="en-US" altLang="ko-KR" dirty="0" err="1" smtClean="0">
                <a:sym typeface="Wingdings" pitchFamily="2" charset="2"/>
              </a:rPr>
              <a:t>gra</a:t>
            </a:r>
            <a:r>
              <a:rPr lang="ko-KR" altLang="en-US" dirty="0" smtClean="0">
                <a:sym typeface="Wingdings" pitchFamily="2" charset="2"/>
              </a:rPr>
              <a:t>의 모든 수준에서의 점수를 합치면 </a:t>
            </a:r>
            <a:r>
              <a:rPr lang="en-US" altLang="ko-KR" dirty="0" smtClean="0">
                <a:sym typeface="Wingdings" pitchFamily="2" charset="2"/>
              </a:rPr>
              <a:t>100%</a:t>
            </a:r>
          </a:p>
          <a:p>
            <a:r>
              <a:rPr lang="ko-KR" altLang="en-US" dirty="0" smtClean="0">
                <a:sym typeface="Wingdings" pitchFamily="2" charset="2"/>
              </a:rPr>
              <a:t>즉</a:t>
            </a:r>
            <a:r>
              <a:rPr lang="en-US" altLang="ko-KR" dirty="0" smtClean="0">
                <a:sym typeface="Wingdings" pitchFamily="2" charset="2"/>
              </a:rPr>
              <a:t>, </a:t>
            </a:r>
            <a:r>
              <a:rPr lang="ko-KR" altLang="en-US" dirty="0" smtClean="0">
                <a:sym typeface="Wingdings" pitchFamily="2" charset="2"/>
              </a:rPr>
              <a:t>최종적으로 </a:t>
            </a:r>
            <a:r>
              <a:rPr lang="ko-KR" altLang="en-US" dirty="0" err="1" smtClean="0">
                <a:sym typeface="Wingdings" pitchFamily="2" charset="2"/>
              </a:rPr>
              <a:t>관심있는</a:t>
            </a:r>
            <a:r>
              <a:rPr lang="ko-KR" altLang="en-US" dirty="0" smtClean="0">
                <a:sym typeface="Wingdings" pitchFamily="2" charset="2"/>
              </a:rPr>
              <a:t> 것은 </a:t>
            </a:r>
            <a:r>
              <a:rPr lang="en-US" altLang="ko-KR" dirty="0" err="1" smtClean="0">
                <a:sym typeface="Wingdings" pitchFamily="2" charset="2"/>
              </a:rPr>
              <a:t>gra</a:t>
            </a:r>
            <a:r>
              <a:rPr lang="ko-KR" altLang="en-US" dirty="0" smtClean="0">
                <a:sym typeface="Wingdings" pitchFamily="2" charset="2"/>
              </a:rPr>
              <a:t>의 비율이기 때문에</a:t>
            </a:r>
            <a:r>
              <a:rPr lang="en-US" altLang="ko-KR" dirty="0" smtClean="0">
                <a:sym typeface="Wingdings" pitchFamily="2" charset="2"/>
              </a:rPr>
              <a:t> &lt;</a:t>
            </a:r>
            <a:r>
              <a:rPr lang="en-US" altLang="ko-KR" dirty="0" err="1" smtClean="0">
                <a:sym typeface="Wingdings" pitchFamily="2" charset="2"/>
              </a:rPr>
              <a:t>gra</a:t>
            </a:r>
            <a:r>
              <a:rPr lang="en-US" altLang="ko-KR" dirty="0" smtClean="0">
                <a:sym typeface="Wingdings" pitchFamily="2" charset="2"/>
              </a:rPr>
              <a:t>&gt;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7C9385-6410-4F45-B90F-3DC56AEA7207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858E3C-BB56-4654-8242-FEAC02F8A40D}" type="datetimeFigureOut">
              <a:rPr lang="ko-KR" altLang="en-US" smtClean="0"/>
              <a:pPr/>
              <a:t>2014-08-13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9BDFC-B3A4-4399-A5F3-497CAA15B61D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231054" y="253649"/>
            <a:ext cx="7772400" cy="1969017"/>
          </a:xfrm>
        </p:spPr>
        <p:txBody>
          <a:bodyPr anchor="t">
            <a:normAutofit/>
          </a:bodyPr>
          <a:lstStyle/>
          <a:p>
            <a:pPr algn="l"/>
            <a:r>
              <a:rPr lang="ko-KR" altLang="en-US" sz="5400" spc="-250" dirty="0" smtClean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표 만들기 </a:t>
            </a:r>
            <a:r>
              <a:rPr lang="en-US" altLang="ko-KR" sz="5400" spc="-250" dirty="0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Y헤드라인M" pitchFamily="18" charset="-127"/>
                <a:ea typeface="HY헤드라인M" pitchFamily="18" charset="-127"/>
              </a:rPr>
              <a:t>3</a:t>
            </a:r>
            <a:endParaRPr lang="ko-KR" altLang="en-US" sz="5400" spc="-250" dirty="0">
              <a:solidFill>
                <a:schemeClr val="accent4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260714" y="3948830"/>
            <a:ext cx="8631765" cy="1752600"/>
          </a:xfrm>
          <a:ln>
            <a:noFill/>
          </a:ln>
        </p:spPr>
        <p:txBody>
          <a:bodyPr>
            <a:noAutofit/>
          </a:bodyPr>
          <a:lstStyle/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2014.00</a:t>
            </a:r>
          </a:p>
          <a:p>
            <a:pPr algn="l">
              <a:lnSpc>
                <a:spcPct val="150000"/>
              </a:lnSpc>
            </a:pPr>
            <a:r>
              <a:rPr lang="en-US" altLang="ko-KR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010-6638-0076</a:t>
            </a:r>
          </a:p>
          <a:p>
            <a:pPr algn="l">
              <a:lnSpc>
                <a:spcPct val="150000"/>
              </a:lnSpc>
            </a:pPr>
            <a:r>
              <a:rPr lang="ko-KR" altLang="en-US" sz="2000" i="1" spc="-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나눔고딕" pitchFamily="50" charset="-127"/>
                <a:ea typeface="문체부 제목 돋음체" pitchFamily="49" charset="-127"/>
              </a:rPr>
              <a:t>김혜정</a:t>
            </a:r>
            <a:endParaRPr lang="en-US" altLang="ko-KR" sz="2000" i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문체부 제목 돋음체" pitchFamily="49" charset="-127"/>
            </a:endParaRPr>
          </a:p>
          <a:p>
            <a:pPr algn="l">
              <a:lnSpc>
                <a:spcPct val="150000"/>
              </a:lnSpc>
            </a:pPr>
            <a:endParaRPr lang="en-US" altLang="ko-KR" sz="2000" i="1" spc="-50" dirty="0" smtClean="0">
              <a:solidFill>
                <a:schemeClr val="tx1">
                  <a:lumMod val="75000"/>
                  <a:lumOff val="25000"/>
                </a:schemeClr>
              </a:solidFill>
              <a:latin typeface="나눔고딕" pitchFamily="50" charset="-127"/>
              <a:ea typeface="문체부 제목 돋음체" pitchFamily="49" charset="-127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364803" y="3434686"/>
            <a:ext cx="8406000" cy="0"/>
          </a:xfrm>
          <a:prstGeom prst="line">
            <a:avLst/>
          </a:prstGeom>
          <a:ln w="12700">
            <a:solidFill>
              <a:schemeClr val="accent4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/>
          <p:nvPr/>
        </p:nvCxnSpPr>
        <p:spPr>
          <a:xfrm>
            <a:off x="364803" y="4005064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직선 연결선 14"/>
          <p:cNvCxnSpPr/>
          <p:nvPr/>
        </p:nvCxnSpPr>
        <p:spPr>
          <a:xfrm>
            <a:off x="364803" y="4509120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/>
          <p:nvPr/>
        </p:nvCxnSpPr>
        <p:spPr>
          <a:xfrm>
            <a:off x="364803" y="5517232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/>
          <p:nvPr/>
        </p:nvCxnSpPr>
        <p:spPr>
          <a:xfrm>
            <a:off x="364803" y="5013176"/>
            <a:ext cx="1592585" cy="0"/>
          </a:xfrm>
          <a:prstGeom prst="line">
            <a:avLst/>
          </a:prstGeom>
          <a:ln w="31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251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569" y="2204864"/>
            <a:ext cx="4219575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3369" y="2293018"/>
            <a:ext cx="4191000" cy="160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직사각형 3"/>
          <p:cNvSpPr/>
          <p:nvPr/>
        </p:nvSpPr>
        <p:spPr>
          <a:xfrm>
            <a:off x="395536" y="1054477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 smtClean="0"/>
              <a:t>proc tabulate; class sex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table sex*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*</a:t>
            </a:r>
            <a:r>
              <a:rPr lang="en-US" altLang="ko-KR" dirty="0" err="1" smtClean="0"/>
              <a:t>pctn</a:t>
            </a:r>
            <a:r>
              <a:rPr lang="en-US" altLang="ko-KR" dirty="0" smtClean="0"/>
              <a:t>; run;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4654877"/>
            <a:ext cx="602280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이 표는 전체 학생들 중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학년 남학생이 차지하는 비율</a:t>
            </a:r>
            <a:r>
              <a:rPr lang="en-US" altLang="ko-KR" dirty="0" smtClean="0"/>
              <a:t>, </a:t>
            </a:r>
          </a:p>
          <a:p>
            <a:r>
              <a:rPr lang="en-US" altLang="ko-KR" dirty="0" smtClean="0"/>
              <a:t>2</a:t>
            </a:r>
            <a:r>
              <a:rPr lang="ko-KR" altLang="en-US" dirty="0" smtClean="0"/>
              <a:t>학년 남학생이 차지하는 비율</a:t>
            </a:r>
            <a:r>
              <a:rPr lang="en-US" altLang="ko-KR" dirty="0" smtClean="0"/>
              <a:t>… </a:t>
            </a:r>
            <a:r>
              <a:rPr lang="ko-KR" altLang="en-US" dirty="0" smtClean="0"/>
              <a:t>로 값이 나타난다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만약 남성 혹은 여성 내에서 학년의 비율을 보고 싶다면</a:t>
            </a:r>
            <a:r>
              <a:rPr lang="en-US" altLang="ko-KR" dirty="0" smtClean="0"/>
              <a:t>?</a:t>
            </a:r>
          </a:p>
        </p:txBody>
      </p:sp>
      <p:sp>
        <p:nvSpPr>
          <p:cNvPr id="7" name="직사각형 6"/>
          <p:cNvSpPr/>
          <p:nvPr/>
        </p:nvSpPr>
        <p:spPr>
          <a:xfrm>
            <a:off x="539552" y="5951021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altLang="ko-KR" dirty="0" smtClean="0"/>
              <a:t>proc tabulate; class sex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table sex*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*</a:t>
            </a:r>
            <a:r>
              <a:rPr lang="en-US" altLang="ko-KR" dirty="0" err="1" smtClean="0"/>
              <a:t>pctn</a:t>
            </a:r>
            <a:r>
              <a:rPr lang="en-US" altLang="ko-KR" b="1" dirty="0" smtClean="0"/>
              <a:t>&lt;</a:t>
            </a:r>
            <a:r>
              <a:rPr lang="en-US" altLang="ko-KR" b="1" dirty="0" err="1" smtClean="0"/>
              <a:t>gra</a:t>
            </a:r>
            <a:r>
              <a:rPr lang="en-US" altLang="ko-KR" b="1" dirty="0" smtClean="0"/>
              <a:t>&gt;</a:t>
            </a:r>
            <a:r>
              <a:rPr lang="en-US" altLang="ko-KR" dirty="0" smtClean="0"/>
              <a:t>; run;</a:t>
            </a:r>
            <a:endParaRPr lang="ko-KR" altLang="en-US" dirty="0"/>
          </a:p>
        </p:txBody>
      </p:sp>
      <p:sp>
        <p:nvSpPr>
          <p:cNvPr id="9" name="타원 8"/>
          <p:cNvSpPr/>
          <p:nvPr/>
        </p:nvSpPr>
        <p:spPr>
          <a:xfrm>
            <a:off x="323528" y="3501008"/>
            <a:ext cx="4176464" cy="50405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" name="TextBox 9"/>
          <p:cNvSpPr txBox="1"/>
          <p:nvPr/>
        </p:nvSpPr>
        <p:spPr>
          <a:xfrm>
            <a:off x="1360074" y="4150821"/>
            <a:ext cx="18726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rgbClr val="FF0000"/>
                </a:solidFill>
              </a:rPr>
              <a:t>전체 합이 </a:t>
            </a:r>
            <a:r>
              <a:rPr lang="en-US" altLang="ko-KR" b="1" dirty="0" smtClean="0">
                <a:solidFill>
                  <a:srgbClr val="FF0000"/>
                </a:solidFill>
              </a:rPr>
              <a:t>100%</a:t>
            </a:r>
            <a:endParaRPr lang="ko-KR" altLang="en-US" b="1" dirty="0">
              <a:solidFill>
                <a:srgbClr val="FF0000"/>
              </a:solidFill>
            </a:endParaRPr>
          </a:p>
        </p:txBody>
      </p:sp>
      <p:sp>
        <p:nvSpPr>
          <p:cNvPr id="11" name="타원 10"/>
          <p:cNvSpPr/>
          <p:nvPr/>
        </p:nvSpPr>
        <p:spPr>
          <a:xfrm>
            <a:off x="4716016" y="3501008"/>
            <a:ext cx="2088232" cy="432048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TextBox 11"/>
          <p:cNvSpPr txBox="1"/>
          <p:nvPr/>
        </p:nvSpPr>
        <p:spPr>
          <a:xfrm>
            <a:off x="4859611" y="3995772"/>
            <a:ext cx="20457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b="1" dirty="0" smtClean="0">
                <a:solidFill>
                  <a:schemeClr val="accent1"/>
                </a:solidFill>
              </a:rPr>
              <a:t>남성 내 학년 비율</a:t>
            </a:r>
            <a:endParaRPr lang="ko-KR" altLang="en-US" b="1" dirty="0">
              <a:solidFill>
                <a:schemeClr val="accent1"/>
              </a:solidFill>
            </a:endParaRPr>
          </a:p>
        </p:txBody>
      </p:sp>
      <p:sp>
        <p:nvSpPr>
          <p:cNvPr id="13" name="제목 1"/>
          <p:cNvSpPr>
            <a:spLocks noGrp="1"/>
          </p:cNvSpPr>
          <p:nvPr>
            <p:ph type="title"/>
          </p:nvPr>
        </p:nvSpPr>
        <p:spPr>
          <a:xfrm>
            <a:off x="385192" y="33265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퍼센트 나누기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4932505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9" grpId="0" animBg="1"/>
      <p:bldP spid="10" grpId="0"/>
      <p:bldP spid="11" grpId="0" animBg="1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33265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응용</a:t>
            </a:r>
            <a:r>
              <a:rPr lang="en-US" altLang="ko-KR" sz="40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!</a:t>
            </a:r>
            <a:endParaRPr lang="ko-KR" altLang="en-US" sz="4000" b="1" spc="-150" dirty="0">
              <a:solidFill>
                <a:schemeClr val="accent1">
                  <a:lumMod val="75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648072" y="1556792"/>
            <a:ext cx="4572000" cy="64633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altLang="ko-KR" dirty="0" smtClean="0"/>
              <a:t>proc tabulate; class sex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table sex,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*</a:t>
            </a:r>
            <a:r>
              <a:rPr lang="en-US" altLang="ko-KR" dirty="0" err="1" smtClean="0"/>
              <a:t>pctn</a:t>
            </a:r>
            <a:r>
              <a:rPr lang="en-US" altLang="ko-KR" dirty="0" smtClean="0"/>
              <a:t>; run;</a:t>
            </a:r>
            <a:endParaRPr lang="ko-KR" alt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39552" y="1196752"/>
            <a:ext cx="10663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000" b="1" dirty="0" smtClean="0">
                <a:solidFill>
                  <a:schemeClr val="accent1"/>
                </a:solidFill>
              </a:rPr>
              <a:t>&lt;</a:t>
            </a:r>
            <a:r>
              <a:rPr lang="ko-KR" altLang="en-US" sz="2000" b="1" dirty="0" smtClean="0">
                <a:solidFill>
                  <a:schemeClr val="accent1"/>
                </a:solidFill>
              </a:rPr>
              <a:t>기본</a:t>
            </a:r>
            <a:r>
              <a:rPr lang="en-US" altLang="ko-KR" sz="2000" b="1" dirty="0" smtClean="0">
                <a:solidFill>
                  <a:schemeClr val="accent1"/>
                </a:solidFill>
              </a:rPr>
              <a:t>&gt;</a:t>
            </a:r>
            <a:endParaRPr lang="ko-KR" altLang="en-US" sz="2000" b="1" dirty="0">
              <a:solidFill>
                <a:schemeClr val="accent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55576" y="5435932"/>
            <a:ext cx="4876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만약 </a:t>
            </a:r>
            <a:r>
              <a:rPr lang="en-US" altLang="ko-KR" dirty="0" smtClean="0"/>
              <a:t>1</a:t>
            </a:r>
            <a:r>
              <a:rPr lang="ko-KR" altLang="en-US" dirty="0" smtClean="0"/>
              <a:t>학년 성비와 </a:t>
            </a:r>
            <a:r>
              <a:rPr lang="en-US" altLang="ko-KR" dirty="0" smtClean="0"/>
              <a:t>2</a:t>
            </a:r>
            <a:r>
              <a:rPr lang="ko-KR" altLang="en-US" dirty="0" smtClean="0"/>
              <a:t>학년 성비가 궁금하다면</a:t>
            </a:r>
            <a:r>
              <a:rPr lang="en-US" altLang="ko-KR" dirty="0" smtClean="0"/>
              <a:t>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55576" y="5877272"/>
            <a:ext cx="61718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dirty="0" smtClean="0"/>
              <a:t>만약 남성의 학년 분포와 여성의 학년 분포가 궁금하다면</a:t>
            </a:r>
            <a:r>
              <a:rPr lang="en-US" altLang="ko-KR" dirty="0" smtClean="0"/>
              <a:t>?</a:t>
            </a:r>
          </a:p>
        </p:txBody>
      </p:sp>
      <p:sp>
        <p:nvSpPr>
          <p:cNvPr id="10" name="직사각형 9"/>
          <p:cNvSpPr/>
          <p:nvPr/>
        </p:nvSpPr>
        <p:spPr>
          <a:xfrm>
            <a:off x="683568" y="4654877"/>
            <a:ext cx="4572000" cy="646331"/>
          </a:xfrm>
          <a:prstGeom prst="rect">
            <a:avLst/>
          </a:prstGeom>
          <a:ln>
            <a:solidFill>
              <a:srgbClr val="0070C0"/>
            </a:solidFill>
          </a:ln>
        </p:spPr>
        <p:txBody>
          <a:bodyPr>
            <a:spAutoFit/>
          </a:bodyPr>
          <a:lstStyle/>
          <a:p>
            <a:r>
              <a:rPr lang="en-US" altLang="ko-KR" dirty="0" smtClean="0"/>
              <a:t>proc tabulate; class sex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;</a:t>
            </a:r>
          </a:p>
          <a:p>
            <a:r>
              <a:rPr lang="en-US" altLang="ko-KR" dirty="0" smtClean="0"/>
              <a:t>table sex, 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*</a:t>
            </a:r>
            <a:r>
              <a:rPr lang="en-US" altLang="ko-KR" dirty="0" err="1" smtClean="0"/>
              <a:t>pctn</a:t>
            </a:r>
            <a:r>
              <a:rPr lang="en-US" altLang="ko-KR" b="1" dirty="0" smtClean="0"/>
              <a:t>&lt; ? &gt;</a:t>
            </a:r>
            <a:r>
              <a:rPr lang="en-US" altLang="ko-KR" dirty="0" smtClean="0"/>
              <a:t>; run;</a:t>
            </a:r>
            <a:endParaRPr lang="ko-KR" alt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652120" y="5445224"/>
            <a:ext cx="8386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&lt;sex&gt;</a:t>
            </a:r>
            <a:endParaRPr lang="ko-KR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876256" y="5867980"/>
            <a:ext cx="8499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&lt;</a:t>
            </a:r>
            <a:r>
              <a:rPr lang="en-US" altLang="ko-KR" dirty="0" err="1" smtClean="0"/>
              <a:t>gra</a:t>
            </a:r>
            <a:r>
              <a:rPr lang="en-US" altLang="ko-KR" dirty="0" smtClean="0"/>
              <a:t>&gt;</a:t>
            </a:r>
            <a:endParaRPr lang="ko-KR" altLang="en-US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43013" y="2276871"/>
            <a:ext cx="3040955" cy="2244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440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 animBg="1"/>
      <p:bldP spid="11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33265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if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문</a:t>
            </a:r>
            <a:endParaRPr lang="ko-KR" altLang="en-US" sz="4000" b="1" spc="-150" dirty="0">
              <a:solidFill>
                <a:schemeClr val="accent4">
                  <a:lumMod val="50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83768" y="476672"/>
            <a:ext cx="340349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800" b="1" dirty="0" smtClean="0"/>
              <a:t>if</a:t>
            </a:r>
            <a:r>
              <a:rPr lang="en-US" altLang="ko-KR" sz="2400" dirty="0" smtClean="0"/>
              <a:t> : </a:t>
            </a:r>
            <a:r>
              <a:rPr lang="ko-KR" altLang="en-US" sz="2400" dirty="0" smtClean="0"/>
              <a:t>만약에 </a:t>
            </a:r>
            <a:r>
              <a:rPr lang="en-US" altLang="ko-KR" sz="2400" dirty="0" smtClean="0"/>
              <a:t>· · · </a:t>
            </a:r>
            <a:r>
              <a:rPr lang="ko-KR" altLang="en-US" sz="2400" dirty="0" smtClean="0"/>
              <a:t>한다면 </a:t>
            </a:r>
            <a:endParaRPr lang="ko-KR" alt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827584" y="1556792"/>
            <a:ext cx="678583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2400" dirty="0" smtClean="0"/>
              <a:t>만약에 학년이 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과 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라면 저학년</a:t>
            </a:r>
            <a:r>
              <a:rPr lang="en-US" altLang="ko-KR" sz="2400" dirty="0" smtClean="0"/>
              <a:t>,</a:t>
            </a:r>
          </a:p>
          <a:p>
            <a:r>
              <a:rPr lang="ko-KR" altLang="en-US" sz="2400" dirty="0" smtClean="0"/>
              <a:t>만약에 학년이 </a:t>
            </a:r>
            <a:r>
              <a:rPr lang="en-US" altLang="ko-KR" sz="2400" dirty="0" smtClean="0"/>
              <a:t>3</a:t>
            </a:r>
            <a:r>
              <a:rPr lang="ko-KR" altLang="en-US" sz="2400" dirty="0" smtClean="0"/>
              <a:t>과 </a:t>
            </a:r>
            <a:r>
              <a:rPr lang="en-US" altLang="ko-KR" sz="2400" dirty="0" smtClean="0"/>
              <a:t>4</a:t>
            </a:r>
            <a:r>
              <a:rPr lang="ko-KR" altLang="en-US" sz="2400" dirty="0" smtClean="0"/>
              <a:t>라면 고학년으로 하고 싶다</a:t>
            </a:r>
            <a:r>
              <a:rPr lang="en-US" altLang="ko-KR" sz="2400" dirty="0" smtClean="0"/>
              <a:t>.</a:t>
            </a:r>
          </a:p>
          <a:p>
            <a:endParaRPr lang="ko-KR" alt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899592" y="2636912"/>
            <a:ext cx="4373313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Wingdings"/>
              <a:buChar char="à"/>
            </a:pPr>
            <a:r>
              <a:rPr lang="en-US" altLang="ko-KR" sz="2000" dirty="0" smtClean="0">
                <a:sym typeface="Wingdings" pitchFamily="2" charset="2"/>
              </a:rPr>
              <a:t>    if </a:t>
            </a:r>
            <a:r>
              <a:rPr lang="en-US" altLang="ko-KR" sz="2000" dirty="0" err="1" smtClean="0">
                <a:sym typeface="Wingdings" pitchFamily="2" charset="2"/>
              </a:rPr>
              <a:t>gra</a:t>
            </a:r>
            <a:r>
              <a:rPr lang="en-US" altLang="ko-KR" sz="2000" dirty="0" smtClean="0">
                <a:sym typeface="Wingdings" pitchFamily="2" charset="2"/>
              </a:rPr>
              <a:t>=1 or </a:t>
            </a:r>
            <a:r>
              <a:rPr lang="en-US" altLang="ko-KR" sz="2000" dirty="0" err="1" smtClean="0">
                <a:sym typeface="Wingdings" pitchFamily="2" charset="2"/>
              </a:rPr>
              <a:t>gra</a:t>
            </a:r>
            <a:r>
              <a:rPr lang="en-US" altLang="ko-KR" sz="2000" dirty="0" smtClean="0">
                <a:sym typeface="Wingdings" pitchFamily="2" charset="2"/>
              </a:rPr>
              <a:t>=2 then </a:t>
            </a:r>
            <a:r>
              <a:rPr lang="en-US" altLang="ko-KR" sz="2000" dirty="0" err="1" smtClean="0">
                <a:sym typeface="Wingdings" pitchFamily="2" charset="2"/>
              </a:rPr>
              <a:t>grai</a:t>
            </a:r>
            <a:r>
              <a:rPr lang="en-US" altLang="ko-KR" sz="2000" dirty="0" smtClean="0">
                <a:sym typeface="Wingdings" pitchFamily="2" charset="2"/>
              </a:rPr>
              <a:t>=1;</a:t>
            </a:r>
          </a:p>
          <a:p>
            <a:r>
              <a:rPr lang="en-US" altLang="ko-KR" sz="2000" dirty="0" smtClean="0">
                <a:sym typeface="Wingdings" pitchFamily="2" charset="2"/>
              </a:rPr>
              <a:t>       if </a:t>
            </a:r>
            <a:r>
              <a:rPr lang="en-US" altLang="ko-KR" sz="2000" dirty="0" err="1" smtClean="0">
                <a:sym typeface="Wingdings" pitchFamily="2" charset="2"/>
              </a:rPr>
              <a:t>gra</a:t>
            </a:r>
            <a:r>
              <a:rPr lang="en-US" altLang="ko-KR" sz="2000" dirty="0" smtClean="0">
                <a:sym typeface="Wingdings" pitchFamily="2" charset="2"/>
              </a:rPr>
              <a:t>=3 or </a:t>
            </a:r>
            <a:r>
              <a:rPr lang="en-US" altLang="ko-KR" sz="2000" dirty="0" err="1" smtClean="0">
                <a:sym typeface="Wingdings" pitchFamily="2" charset="2"/>
              </a:rPr>
              <a:t>gra</a:t>
            </a:r>
            <a:r>
              <a:rPr lang="en-US" altLang="ko-KR" sz="2000" dirty="0" smtClean="0">
                <a:sym typeface="Wingdings" pitchFamily="2" charset="2"/>
              </a:rPr>
              <a:t>=4 then </a:t>
            </a:r>
            <a:r>
              <a:rPr lang="en-US" altLang="ko-KR" sz="2000" dirty="0" err="1" smtClean="0">
                <a:sym typeface="Wingdings" pitchFamily="2" charset="2"/>
              </a:rPr>
              <a:t>grai</a:t>
            </a:r>
            <a:r>
              <a:rPr lang="en-US" altLang="ko-KR" sz="2000" dirty="0" smtClean="0">
                <a:sym typeface="Wingdings" pitchFamily="2" charset="2"/>
              </a:rPr>
              <a:t>=2;</a:t>
            </a:r>
            <a:endParaRPr lang="ko-KR" altLang="en-US" sz="20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16521" y="3717032"/>
            <a:ext cx="3456384" cy="2611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33265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40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총 연습문제</a:t>
            </a:r>
            <a:endParaRPr lang="ko-KR" altLang="en-US" sz="4000" b="1" spc="-150" dirty="0">
              <a:solidFill>
                <a:schemeClr val="accent1">
                  <a:lumMod val="75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51520" y="4221088"/>
            <a:ext cx="8568952" cy="1538883"/>
          </a:xfrm>
          <a:prstGeom prst="rect">
            <a:avLst/>
          </a:prstGeom>
          <a:noFill/>
          <a:ln>
            <a:solidFill>
              <a:schemeClr val="accent1">
                <a:lumMod val="60000"/>
                <a:lumOff val="4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altLang="ko-KR" sz="2000" b="1" dirty="0" smtClean="0">
                <a:solidFill>
                  <a:schemeClr val="tx2"/>
                </a:solidFill>
              </a:rPr>
              <a:t>Hint</a:t>
            </a:r>
          </a:p>
          <a:p>
            <a:endParaRPr lang="en-US" altLang="ko-KR" sz="2000" b="1" dirty="0" smtClean="0">
              <a:solidFill>
                <a:schemeClr val="tx2"/>
              </a:solidFill>
            </a:endParaRPr>
          </a:p>
          <a:p>
            <a:pPr marL="342900" indent="-342900">
              <a:buAutoNum type="arabicPeriod"/>
            </a:pPr>
            <a:r>
              <a:rPr lang="ko-KR" altLang="en-US" dirty="0" smtClean="0"/>
              <a:t>가로를 더하면</a:t>
            </a:r>
            <a:r>
              <a:rPr lang="en-US" altLang="ko-KR" dirty="0" smtClean="0"/>
              <a:t>(55.56+44.44 </a:t>
            </a:r>
            <a:r>
              <a:rPr lang="ko-KR" altLang="en-US" dirty="0" smtClean="0"/>
              <a:t>혹은 </a:t>
            </a:r>
            <a:r>
              <a:rPr lang="en-US" altLang="ko-KR" dirty="0" smtClean="0"/>
              <a:t>50.00+50.00) 100%</a:t>
            </a:r>
            <a:r>
              <a:rPr lang="ko-KR" altLang="en-US" dirty="0" smtClean="0"/>
              <a:t>가 됨</a:t>
            </a:r>
            <a:endParaRPr lang="en-US" altLang="ko-KR" dirty="0" smtClean="0"/>
          </a:p>
          <a:p>
            <a:pPr marL="342900" indent="-342900">
              <a:buAutoNum type="arabicPeriod"/>
            </a:pPr>
            <a:endParaRPr lang="en-US" altLang="ko-KR" dirty="0" smtClean="0"/>
          </a:p>
          <a:p>
            <a:pPr marL="342900" indent="-342900">
              <a:buAutoNum type="arabicPeriod"/>
            </a:pPr>
            <a:r>
              <a:rPr lang="en-US" altLang="ko-KR" dirty="0" smtClean="0"/>
              <a:t>if </a:t>
            </a:r>
            <a:r>
              <a:rPr lang="ko-KR" altLang="en-US" dirty="0" smtClean="0"/>
              <a:t>문</a:t>
            </a:r>
            <a:r>
              <a:rPr lang="en-US" altLang="ko-KR" dirty="0" smtClean="0"/>
              <a:t>, format </a:t>
            </a:r>
            <a:r>
              <a:rPr lang="ko-KR" altLang="en-US" dirty="0" smtClean="0"/>
              <a:t>문</a:t>
            </a:r>
            <a:r>
              <a:rPr lang="en-US" altLang="ko-KR" dirty="0" smtClean="0"/>
              <a:t>, label</a:t>
            </a:r>
            <a:r>
              <a:rPr lang="ko-KR" altLang="en-US" dirty="0" smtClean="0"/>
              <a:t>문</a:t>
            </a:r>
            <a:r>
              <a:rPr lang="en-US" altLang="ko-KR" dirty="0" smtClean="0"/>
              <a:t>, </a:t>
            </a:r>
            <a:r>
              <a:rPr lang="en-US" altLang="ko-KR" dirty="0" err="1" smtClean="0"/>
              <a:t>keylabel</a:t>
            </a:r>
            <a:r>
              <a:rPr lang="ko-KR" altLang="en-US" dirty="0" smtClean="0"/>
              <a:t>문</a:t>
            </a:r>
            <a:r>
              <a:rPr lang="en-US" altLang="ko-KR" dirty="0" smtClean="0"/>
              <a:t>, </a:t>
            </a:r>
            <a:r>
              <a:rPr lang="ko-KR" altLang="en-US" dirty="0" smtClean="0"/>
              <a:t>퍼센트 나누기 모두 써야 함</a:t>
            </a:r>
            <a:endParaRPr lang="en-US" altLang="ko-KR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4149" y="1124744"/>
            <a:ext cx="4352027" cy="28803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4403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33265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if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문</a:t>
            </a:r>
            <a:r>
              <a:rPr lang="ko-KR" altLang="en-US" sz="40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에 대해 더 알아보기</a:t>
            </a:r>
            <a:endParaRPr lang="ko-KR" altLang="en-US" sz="4000" b="1" spc="-150" dirty="0">
              <a:solidFill>
                <a:schemeClr val="accent1">
                  <a:lumMod val="75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124744"/>
            <a:ext cx="6146491" cy="32406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ko-KR" sz="2800" dirty="0" smtClean="0"/>
              <a:t>test </a:t>
            </a:r>
            <a:r>
              <a:rPr lang="en-US" altLang="ko-KR" sz="2800" b="1" dirty="0" err="1" smtClean="0"/>
              <a:t>eq</a:t>
            </a:r>
            <a:r>
              <a:rPr lang="en-US" altLang="ko-KR" sz="2800" dirty="0" smtClean="0"/>
              <a:t> 30 : </a:t>
            </a:r>
            <a:r>
              <a:rPr lang="en-US" altLang="ko-KR" sz="2800" b="1" dirty="0" smtClean="0"/>
              <a:t>eq</a:t>
            </a:r>
            <a:r>
              <a:rPr lang="en-US" altLang="ko-KR" sz="2800" dirty="0" smtClean="0"/>
              <a:t>ual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ko-KR" sz="2800" dirty="0" smtClean="0"/>
              <a:t>test </a:t>
            </a:r>
            <a:r>
              <a:rPr lang="en-US" altLang="ko-KR" sz="2800" b="1" dirty="0" err="1" smtClean="0"/>
              <a:t>gt</a:t>
            </a:r>
            <a:r>
              <a:rPr lang="en-US" altLang="ko-KR" sz="2800" dirty="0" smtClean="0"/>
              <a:t> 30 : </a:t>
            </a:r>
            <a:r>
              <a:rPr lang="en-US" altLang="ko-KR" sz="2800" b="1" dirty="0" smtClean="0"/>
              <a:t>g</a:t>
            </a:r>
            <a:r>
              <a:rPr lang="en-US" altLang="ko-KR" sz="2800" dirty="0" smtClean="0"/>
              <a:t>reater </a:t>
            </a:r>
            <a:r>
              <a:rPr lang="en-US" altLang="ko-KR" sz="2800" b="1" dirty="0" smtClean="0"/>
              <a:t>t</a:t>
            </a:r>
            <a:r>
              <a:rPr lang="en-US" altLang="ko-KR" sz="2800" dirty="0" smtClean="0"/>
              <a:t>han</a:t>
            </a:r>
          </a:p>
          <a:p>
            <a:pPr marL="457200" indent="-457200">
              <a:lnSpc>
                <a:spcPct val="150000"/>
              </a:lnSpc>
              <a:buFontTx/>
              <a:buAutoNum type="arabicPeriod"/>
            </a:pPr>
            <a:r>
              <a:rPr lang="en-US" altLang="ko-KR" sz="2800" dirty="0" smtClean="0"/>
              <a:t>test </a:t>
            </a:r>
            <a:r>
              <a:rPr lang="en-US" altLang="ko-KR" sz="2800" b="1" dirty="0" err="1" smtClean="0"/>
              <a:t>ge</a:t>
            </a:r>
            <a:r>
              <a:rPr lang="en-US" altLang="ko-KR" sz="2800" dirty="0" smtClean="0"/>
              <a:t> 30 : </a:t>
            </a:r>
            <a:r>
              <a:rPr lang="en-US" altLang="ko-KR" sz="2800" b="1" dirty="0" smtClean="0"/>
              <a:t>g</a:t>
            </a:r>
            <a:r>
              <a:rPr lang="en-US" altLang="ko-KR" sz="2800" dirty="0" smtClean="0"/>
              <a:t>reater than or </a:t>
            </a:r>
            <a:r>
              <a:rPr lang="en-US" altLang="ko-KR" sz="2800" b="1" dirty="0" smtClean="0"/>
              <a:t>e</a:t>
            </a:r>
            <a:r>
              <a:rPr lang="en-US" altLang="ko-KR" sz="2800" dirty="0" smtClean="0"/>
              <a:t>qual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ko-KR" sz="2800" dirty="0" smtClean="0"/>
              <a:t>test </a:t>
            </a:r>
            <a:r>
              <a:rPr lang="en-US" altLang="ko-KR" sz="2800" b="1" dirty="0" err="1" smtClean="0"/>
              <a:t>lt</a:t>
            </a:r>
            <a:r>
              <a:rPr lang="en-US" altLang="ko-KR" sz="2800" dirty="0" smtClean="0"/>
              <a:t> 30 : </a:t>
            </a:r>
            <a:r>
              <a:rPr lang="en-US" altLang="ko-KR" sz="2800" b="1" dirty="0" smtClean="0"/>
              <a:t>l</a:t>
            </a:r>
            <a:r>
              <a:rPr lang="en-US" altLang="ko-KR" sz="2800" dirty="0" smtClean="0"/>
              <a:t>ess </a:t>
            </a:r>
            <a:r>
              <a:rPr lang="en-US" altLang="ko-KR" sz="2800" b="1" dirty="0" smtClean="0"/>
              <a:t>t</a:t>
            </a:r>
            <a:r>
              <a:rPr lang="en-US" altLang="ko-KR" sz="2800" dirty="0" smtClean="0"/>
              <a:t>han</a:t>
            </a:r>
          </a:p>
          <a:p>
            <a:pPr marL="457200" indent="-457200">
              <a:lnSpc>
                <a:spcPct val="150000"/>
              </a:lnSpc>
              <a:buAutoNum type="arabicPeriod"/>
            </a:pPr>
            <a:r>
              <a:rPr lang="en-US" altLang="ko-KR" sz="2800" dirty="0" smtClean="0"/>
              <a:t>test </a:t>
            </a:r>
            <a:r>
              <a:rPr lang="en-US" altLang="ko-KR" sz="2800" b="1" dirty="0" smtClean="0"/>
              <a:t>le</a:t>
            </a:r>
            <a:r>
              <a:rPr lang="en-US" altLang="ko-KR" sz="2800" dirty="0" smtClean="0"/>
              <a:t> 30 : </a:t>
            </a:r>
            <a:r>
              <a:rPr lang="en-US" altLang="ko-KR" sz="2800" b="1" dirty="0" smtClean="0"/>
              <a:t>l</a:t>
            </a:r>
            <a:r>
              <a:rPr lang="en-US" altLang="ko-KR" sz="2800" dirty="0" smtClean="0"/>
              <a:t>ess than or </a:t>
            </a:r>
            <a:r>
              <a:rPr lang="en-US" altLang="ko-KR" sz="2800" b="1" dirty="0" smtClean="0"/>
              <a:t>e</a:t>
            </a:r>
            <a:r>
              <a:rPr lang="en-US" altLang="ko-KR" sz="2800" dirty="0" smtClean="0"/>
              <a:t>qual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012160" y="476672"/>
            <a:ext cx="2004075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2400" b="1" dirty="0" err="1" smtClean="0"/>
              <a:t>sas</a:t>
            </a:r>
            <a:r>
              <a:rPr lang="en-US" altLang="ko-KR" sz="2400" b="1" dirty="0" smtClean="0"/>
              <a:t> </a:t>
            </a:r>
            <a:r>
              <a:rPr lang="ko-KR" altLang="en-US" sz="2400" b="1" dirty="0" smtClean="0"/>
              <a:t>책 </a:t>
            </a:r>
            <a:r>
              <a:rPr lang="en-US" altLang="ko-KR" sz="2400" b="1" dirty="0" smtClean="0"/>
              <a:t>118</a:t>
            </a:r>
            <a:r>
              <a:rPr lang="ko-KR" altLang="en-US" sz="2400" b="1" dirty="0" smtClean="0"/>
              <a:t>쪽</a:t>
            </a:r>
            <a:endParaRPr lang="ko-KR" altLang="en-US" sz="2400" b="1" dirty="0"/>
          </a:p>
        </p:txBody>
      </p:sp>
      <p:sp>
        <p:nvSpPr>
          <p:cNvPr id="6" name="제목 1"/>
          <p:cNvSpPr txBox="1">
            <a:spLocks/>
          </p:cNvSpPr>
          <p:nvPr/>
        </p:nvSpPr>
        <p:spPr>
          <a:xfrm>
            <a:off x="395536" y="5085184"/>
            <a:ext cx="835292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40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  <a:sym typeface="Wingdings" pitchFamily="2" charset="2"/>
              </a:rPr>
              <a:t></a:t>
            </a:r>
            <a:r>
              <a:rPr kumimoji="0" lang="ko-KR" altLang="en-US" sz="40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응용</a:t>
            </a:r>
            <a:r>
              <a:rPr lang="en-US" altLang="ko-KR" sz="40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</a:rPr>
              <a:t> : 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spc="-150" dirty="0" smtClean="0">
                <a:ea typeface="문체부 제목 돋음체" pitchFamily="49" charset="-127"/>
                <a:cs typeface="+mj-cs"/>
              </a:rPr>
              <a:t>   if test le 30 then </a:t>
            </a:r>
            <a:r>
              <a:rPr lang="en-US" altLang="ko-KR" sz="3200" spc="-150" dirty="0" err="1" smtClean="0">
                <a:ea typeface="문체부 제목 돋음체" pitchFamily="49" charset="-127"/>
                <a:cs typeface="+mj-cs"/>
              </a:rPr>
              <a:t>test</a:t>
            </a:r>
            <a:r>
              <a:rPr lang="en-US" altLang="ko-KR" sz="3200" spc="-150" dirty="0" err="1">
                <a:ea typeface="문체부 제목 돋음체" pitchFamily="49" charset="-127"/>
                <a:cs typeface="+mj-cs"/>
              </a:rPr>
              <a:t>i</a:t>
            </a:r>
            <a:r>
              <a:rPr lang="en-US" altLang="ko-KR" sz="3200" spc="-150" dirty="0" smtClean="0">
                <a:ea typeface="문체부 제목 돋음체" pitchFamily="49" charset="-127"/>
                <a:cs typeface="+mj-cs"/>
              </a:rPr>
              <a:t>=1</a:t>
            </a:r>
            <a:r>
              <a:rPr lang="en-US" altLang="ko-KR" sz="3200" spc="-150" dirty="0" smtClean="0">
                <a:ea typeface="문체부 제목 돋음체" pitchFamily="49" charset="-127"/>
                <a:cs typeface="+mj-cs"/>
              </a:rPr>
              <a:t>;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200" i="0" u="none" strike="noStrike" kern="1200" cap="none" spc="-15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   if test </a:t>
            </a:r>
            <a:r>
              <a:rPr lang="en-US" altLang="ko-KR" sz="3200" spc="-150" dirty="0" smtClean="0">
                <a:ea typeface="문체부 제목 돋음체" pitchFamily="49" charset="-127"/>
                <a:cs typeface="+mj-cs"/>
              </a:rPr>
              <a:t>l</a:t>
            </a:r>
            <a:r>
              <a:rPr kumimoji="0" lang="en-US" altLang="ko-KR" sz="3200" i="0" u="none" strike="noStrike" kern="1200" cap="none" spc="-150" normalizeH="0" baseline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t</a:t>
            </a:r>
            <a:r>
              <a:rPr kumimoji="0" lang="en-US" altLang="ko-KR" sz="3200" i="0" u="none" strike="noStrike" kern="1200" cap="none" spc="-15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 </a:t>
            </a:r>
            <a:r>
              <a:rPr lang="en-US" altLang="ko-KR" sz="3200" spc="-150" noProof="0" dirty="0" smtClean="0">
                <a:ea typeface="문체부 제목 돋음체" pitchFamily="49" charset="-127"/>
                <a:cs typeface="+mj-cs"/>
              </a:rPr>
              <a:t>30</a:t>
            </a:r>
            <a:r>
              <a:rPr kumimoji="0" lang="en-US" altLang="ko-KR" sz="3200" i="0" u="none" strike="noStrike" kern="1200" cap="none" spc="-15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 or test </a:t>
            </a:r>
            <a:r>
              <a:rPr kumimoji="0" lang="en-US" altLang="ko-KR" sz="3200" i="0" u="none" strike="noStrike" kern="1200" cap="none" spc="-15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ge</a:t>
            </a:r>
            <a:r>
              <a:rPr kumimoji="0" lang="en-US" altLang="ko-KR" sz="3200" i="0" u="none" strike="noStrike" kern="1200" cap="none" spc="-15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 90 then </a:t>
            </a:r>
            <a:r>
              <a:rPr kumimoji="0" lang="en-US" altLang="ko-KR" sz="3200" i="0" u="none" strike="noStrike" kern="1200" cap="none" spc="-150" normalizeH="0" noProof="0" dirty="0" err="1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testi</a:t>
            </a:r>
            <a:r>
              <a:rPr kumimoji="0" lang="en-US" altLang="ko-KR" sz="3200" i="0" u="none" strike="noStrike" kern="1200" cap="none" spc="-15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=2</a:t>
            </a:r>
            <a:r>
              <a:rPr kumimoji="0" lang="en-US" altLang="ko-KR" sz="3200" i="0" u="none" strike="noStrike" kern="1200" cap="none" spc="-150" normalizeH="0" noProof="0" dirty="0" smtClean="0">
                <a:ln>
                  <a:noFill/>
                </a:ln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</a:rPr>
              <a:t>;</a:t>
            </a: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3200" spc="-150" noProof="0" dirty="0" smtClean="0">
                <a:ea typeface="문체부 제목 돋음체" pitchFamily="49" charset="-127"/>
                <a:cs typeface="+mj-cs"/>
              </a:rPr>
              <a:t>   if test </a:t>
            </a:r>
            <a:r>
              <a:rPr lang="en-US" altLang="ko-KR" sz="3200" spc="-150" noProof="0" dirty="0" err="1" smtClean="0">
                <a:ea typeface="문체부 제목 돋음체" pitchFamily="49" charset="-127"/>
                <a:cs typeface="+mj-cs"/>
              </a:rPr>
              <a:t>lt</a:t>
            </a:r>
            <a:r>
              <a:rPr lang="en-US" altLang="ko-KR" sz="3200" spc="-150" noProof="0" dirty="0" smtClean="0">
                <a:ea typeface="문체부 제목 돋음체" pitchFamily="49" charset="-127"/>
                <a:cs typeface="+mj-cs"/>
              </a:rPr>
              <a:t> 90 and test </a:t>
            </a:r>
            <a:r>
              <a:rPr lang="en-US" altLang="ko-KR" sz="3200" spc="-150" noProof="0" dirty="0" err="1" smtClean="0">
                <a:ea typeface="문체부 제목 돋음체" pitchFamily="49" charset="-127"/>
                <a:cs typeface="+mj-cs"/>
              </a:rPr>
              <a:t>ge</a:t>
            </a:r>
            <a:r>
              <a:rPr lang="en-US" altLang="ko-KR" sz="3200" spc="-150" noProof="0" dirty="0" smtClean="0">
                <a:ea typeface="문체부 제목 돋음체" pitchFamily="49" charset="-127"/>
                <a:cs typeface="+mj-cs"/>
              </a:rPr>
              <a:t> 70 then </a:t>
            </a:r>
            <a:r>
              <a:rPr lang="en-US" altLang="ko-KR" sz="3200" spc="-150" noProof="0" dirty="0" err="1" smtClean="0">
                <a:ea typeface="문체부 제목 돋음체" pitchFamily="49" charset="-127"/>
                <a:cs typeface="+mj-cs"/>
              </a:rPr>
              <a:t>testi</a:t>
            </a:r>
            <a:r>
              <a:rPr lang="en-US" altLang="ko-KR" sz="3200" spc="-150" noProof="0" dirty="0" smtClean="0">
                <a:ea typeface="문체부 제목 돋음체" pitchFamily="49" charset="-127"/>
                <a:cs typeface="+mj-cs"/>
              </a:rPr>
              <a:t>=3</a:t>
            </a:r>
            <a:r>
              <a:rPr lang="en-US" altLang="ko-KR" sz="3200" spc="-150" noProof="0" dirty="0" smtClean="0">
                <a:ea typeface="문체부 제목 돋음체" pitchFamily="49" charset="-127"/>
                <a:cs typeface="+mj-cs"/>
              </a:rPr>
              <a:t>;</a:t>
            </a:r>
            <a:endParaRPr kumimoji="0" lang="ko-KR" altLang="en-US" sz="3200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+mn-lt"/>
              <a:ea typeface="문체부 제목 돋음체" pitchFamily="49" charset="-127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579296" cy="580926"/>
          </a:xfrm>
        </p:spPr>
        <p:txBody>
          <a:bodyPr>
            <a:noAutofit/>
          </a:bodyPr>
          <a:lstStyle/>
          <a:p>
            <a:pPr algn="l"/>
            <a:r>
              <a:rPr lang="ko-KR" altLang="en-US" sz="32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만약 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test(</a:t>
            </a:r>
            <a:r>
              <a:rPr lang="ko-KR" altLang="en-US" sz="32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시험점수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) </a:t>
            </a:r>
            <a:r>
              <a:rPr lang="ko-KR" altLang="en-US" sz="32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별로 등급을 정하고 싶다면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?</a:t>
            </a:r>
            <a:endParaRPr lang="ko-KR" altLang="en-US" sz="3200" b="1" spc="-150" dirty="0">
              <a:solidFill>
                <a:schemeClr val="accent1">
                  <a:lumMod val="75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1259632" y="1340768"/>
          <a:ext cx="6552728" cy="216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76364"/>
                <a:gridCol w="3276364"/>
              </a:tblGrid>
              <a:tr h="54006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학점</a:t>
                      </a:r>
                      <a:endParaRPr lang="ko-KR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400" dirty="0" smtClean="0"/>
                        <a:t>점수</a:t>
                      </a:r>
                      <a:endParaRPr lang="ko-KR" altLang="en-US" sz="2400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/>
                        <a:t>A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/>
                        <a:t>90</a:t>
                      </a:r>
                      <a:r>
                        <a:rPr lang="ko-KR" altLang="en-US" sz="2400" b="1" dirty="0" smtClean="0"/>
                        <a:t>점 이상</a:t>
                      </a:r>
                      <a:endParaRPr lang="en-US" altLang="ko-KR" sz="2400" b="1" dirty="0" smtClean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/>
                        <a:t>B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/>
                        <a:t>70</a:t>
                      </a:r>
                      <a:r>
                        <a:rPr lang="ko-KR" altLang="en-US" sz="2400" b="1" dirty="0" smtClean="0"/>
                        <a:t>점 이상 </a:t>
                      </a:r>
                      <a:r>
                        <a:rPr lang="en-US" altLang="ko-KR" sz="2400" b="1" dirty="0" smtClean="0"/>
                        <a:t>90</a:t>
                      </a:r>
                      <a:r>
                        <a:rPr lang="ko-KR" altLang="en-US" sz="2400" b="1" dirty="0" smtClean="0"/>
                        <a:t>점 미만</a:t>
                      </a:r>
                      <a:endParaRPr lang="ko-KR" altLang="en-US" sz="2400" b="1" dirty="0"/>
                    </a:p>
                  </a:txBody>
                  <a:tcPr/>
                </a:tc>
              </a:tr>
              <a:tr h="54006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/>
                        <a:t>C</a:t>
                      </a:r>
                      <a:endParaRPr lang="ko-KR" alt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400" b="1" dirty="0" smtClean="0"/>
                        <a:t>70</a:t>
                      </a:r>
                      <a:r>
                        <a:rPr lang="ko-KR" altLang="en-US" sz="2400" b="1" dirty="0" smtClean="0"/>
                        <a:t>점 미만</a:t>
                      </a:r>
                      <a:endParaRPr lang="ko-KR" altLang="en-US" sz="2400" b="1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696" y="4005064"/>
            <a:ext cx="5112568" cy="16440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9440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27584" y="836712"/>
            <a:ext cx="6877460" cy="461665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sz="2400" b="1" dirty="0" smtClean="0"/>
              <a:t>test1 </a:t>
            </a:r>
            <a:r>
              <a:rPr lang="ko-KR" altLang="en-US" sz="2400" b="1" dirty="0" smtClean="0"/>
              <a:t>이라는 변수를 사용하여 표를 만들어 보자</a:t>
            </a:r>
            <a:r>
              <a:rPr lang="en-US" altLang="ko-KR" sz="2400" b="1" dirty="0" smtClean="0"/>
              <a:t>.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958" y="2348880"/>
            <a:ext cx="2456898" cy="3344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38805" y="2564904"/>
            <a:ext cx="3744416" cy="26938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제목 1"/>
          <p:cNvSpPr>
            <a:spLocks noGrp="1"/>
          </p:cNvSpPr>
          <p:nvPr>
            <p:ph type="title"/>
          </p:nvPr>
        </p:nvSpPr>
        <p:spPr>
          <a:xfrm>
            <a:off x="385192" y="332656"/>
            <a:ext cx="6995120" cy="580926"/>
          </a:xfrm>
        </p:spPr>
        <p:txBody>
          <a:bodyPr>
            <a:noAutofit/>
          </a:bodyPr>
          <a:lstStyle/>
          <a:p>
            <a:pPr algn="l"/>
            <a:r>
              <a:rPr lang="en-US" altLang="ko-KR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if </a:t>
            </a:r>
            <a:r>
              <a:rPr lang="ko-KR" altLang="en-US" sz="4000" b="1" spc="-150" dirty="0" smtClean="0">
                <a:solidFill>
                  <a:schemeClr val="accent4">
                    <a:lumMod val="50000"/>
                  </a:schemeClr>
                </a:solidFill>
                <a:latin typeface="+mn-lt"/>
                <a:ea typeface="문체부 제목 돋음체" pitchFamily="49" charset="-127"/>
              </a:rPr>
              <a:t>문</a:t>
            </a:r>
            <a:r>
              <a:rPr lang="ko-KR" altLang="en-US" sz="4000" b="1" spc="-150" dirty="0" smtClean="0">
                <a:solidFill>
                  <a:schemeClr val="accent1">
                    <a:lumMod val="75000"/>
                  </a:schemeClr>
                </a:solidFill>
                <a:latin typeface="+mn-lt"/>
                <a:ea typeface="문체부 제목 돋음체" pitchFamily="49" charset="-127"/>
              </a:rPr>
              <a:t>에 대해 더 알아보기</a:t>
            </a:r>
            <a:endParaRPr lang="ko-KR" altLang="en-US" sz="4000" b="1" spc="-150" dirty="0">
              <a:solidFill>
                <a:schemeClr val="accent1">
                  <a:lumMod val="75000"/>
                </a:schemeClr>
              </a:solidFill>
              <a:latin typeface="+mn-lt"/>
              <a:ea typeface="문체부 제목 돋음체" pitchFamily="49" charset="-127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755576" y="1124744"/>
            <a:ext cx="676659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lnSpc>
                <a:spcPct val="150000"/>
              </a:lnSpc>
            </a:pPr>
            <a:r>
              <a:rPr lang="en-US" altLang="ko-KR" sz="2800" dirty="0" smtClean="0"/>
              <a:t>if </a:t>
            </a:r>
            <a:r>
              <a:rPr lang="en-US" altLang="ko-KR" sz="2800" dirty="0" err="1" smtClean="0"/>
              <a:t>gra</a:t>
            </a:r>
            <a:r>
              <a:rPr lang="en-US" altLang="ko-KR" sz="2800" dirty="0" smtClean="0"/>
              <a:t>=1 or </a:t>
            </a:r>
            <a:r>
              <a:rPr lang="en-US" altLang="ko-KR" sz="2800" dirty="0" err="1" smtClean="0"/>
              <a:t>gra</a:t>
            </a:r>
            <a:r>
              <a:rPr lang="en-US" altLang="ko-KR" sz="2800" dirty="0" smtClean="0"/>
              <a:t>=2 or </a:t>
            </a:r>
            <a:r>
              <a:rPr lang="en-US" altLang="ko-KR" sz="2800" dirty="0" err="1" smtClean="0"/>
              <a:t>gra</a:t>
            </a:r>
            <a:r>
              <a:rPr lang="en-US" altLang="ko-KR" sz="2800" dirty="0" smtClean="0"/>
              <a:t>=3 then </a:t>
            </a:r>
            <a:r>
              <a:rPr lang="en-US" altLang="ko-KR" sz="2800" dirty="0" err="1" smtClean="0"/>
              <a:t>grai</a:t>
            </a:r>
            <a:r>
              <a:rPr lang="en-US" altLang="ko-KR" sz="2800" dirty="0" smtClean="0"/>
              <a:t>=1;</a:t>
            </a:r>
          </a:p>
          <a:p>
            <a:pPr marL="457200" indent="-457200">
              <a:lnSpc>
                <a:spcPct val="150000"/>
              </a:lnSpc>
            </a:pPr>
            <a:r>
              <a:rPr lang="en-US" altLang="ko-KR" sz="2800" b="1" dirty="0" smtClean="0"/>
              <a:t>=</a:t>
            </a:r>
            <a:r>
              <a:rPr lang="en-US" altLang="ko-KR" sz="2800" dirty="0" smtClean="0"/>
              <a:t> if </a:t>
            </a:r>
            <a:r>
              <a:rPr lang="en-US" altLang="ko-KR" sz="2800" dirty="0" err="1" smtClean="0"/>
              <a:t>gra</a:t>
            </a:r>
            <a:r>
              <a:rPr lang="en-US" altLang="ko-KR" sz="2800" dirty="0" smtClean="0"/>
              <a:t> in (1,2,3) then </a:t>
            </a:r>
            <a:r>
              <a:rPr lang="en-US" altLang="ko-KR" sz="2800" dirty="0" err="1" smtClean="0"/>
              <a:t>grai</a:t>
            </a:r>
            <a:r>
              <a:rPr lang="en-US" altLang="ko-KR" sz="2800" dirty="0" smtClean="0"/>
              <a:t>=1;</a:t>
            </a:r>
          </a:p>
        </p:txBody>
      </p:sp>
      <p:sp>
        <p:nvSpPr>
          <p:cNvPr id="7" name="제목 1"/>
          <p:cNvSpPr txBox="1">
            <a:spLocks/>
          </p:cNvSpPr>
          <p:nvPr/>
        </p:nvSpPr>
        <p:spPr>
          <a:xfrm>
            <a:off x="323528" y="3140968"/>
            <a:ext cx="8352928" cy="5760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3600" b="1" i="0" u="none" strike="noStrike" kern="1200" cap="none" spc="-15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문체부 제목 돋음체" pitchFamily="49" charset="-127"/>
                <a:cs typeface="+mj-cs"/>
                <a:sym typeface="Wingdings" pitchFamily="2" charset="2"/>
              </a:rPr>
              <a:t></a:t>
            </a:r>
            <a:r>
              <a:rPr lang="en-US" altLang="ko-KR" sz="36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  <a:sym typeface="Wingdings" pitchFamily="2" charset="2"/>
              </a:rPr>
              <a:t> 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  <a:sym typeface="Wingdings" pitchFamily="2" charset="2"/>
              </a:rPr>
              <a:t>1, 2, 3</a:t>
            </a:r>
            <a:r>
              <a:rPr lang="ko-KR" altLang="en-US" sz="32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  <a:sym typeface="Wingdings" pitchFamily="2" charset="2"/>
              </a:rPr>
              <a:t>학년 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  <a:sym typeface="Wingdings" pitchFamily="2" charset="2"/>
              </a:rPr>
              <a:t>VS 4</a:t>
            </a:r>
            <a:r>
              <a:rPr lang="ko-KR" altLang="en-US" sz="32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  <a:sym typeface="Wingdings" pitchFamily="2" charset="2"/>
              </a:rPr>
              <a:t>학년을 비교하고 싶다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  <a:sym typeface="Wingdings" pitchFamily="2" charset="2"/>
              </a:rPr>
              <a:t>.</a:t>
            </a:r>
            <a:r>
              <a:rPr lang="en-US" altLang="ko-KR" sz="3200" b="1" spc="-150" dirty="0" smtClean="0">
                <a:solidFill>
                  <a:schemeClr val="accent1">
                    <a:lumMod val="75000"/>
                  </a:schemeClr>
                </a:solidFill>
                <a:ea typeface="문체부 제목 돋음체" pitchFamily="49" charset="-127"/>
                <a:cs typeface="+mj-cs"/>
              </a:rPr>
              <a:t> </a:t>
            </a:r>
            <a:endParaRPr lang="en-US" altLang="ko-KR" sz="3600" b="1" spc="-150" dirty="0" smtClean="0">
              <a:solidFill>
                <a:schemeClr val="accent1">
                  <a:lumMod val="75000"/>
                </a:schemeClr>
              </a:solidFill>
              <a:ea typeface="문체부 제목 돋음체" pitchFamily="49" charset="-127"/>
              <a:cs typeface="+mj-cs"/>
            </a:endParaRPr>
          </a:p>
          <a:p>
            <a:pPr marL="0" marR="0" lvl="0" indent="0" algn="l" defTabSz="914400" rtl="0" eaLnBrk="1" fontAlgn="auto" latinLnBrk="1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sz="2800" spc="-150" dirty="0" smtClean="0">
                <a:ea typeface="문체부 제목 돋음체" pitchFamily="49" charset="-127"/>
                <a:cs typeface="+mj-cs"/>
              </a:rPr>
              <a:t>   </a:t>
            </a:r>
            <a:endParaRPr kumimoji="0" lang="ko-KR" altLang="en-US" sz="2800" i="0" u="none" strike="noStrike" kern="1200" cap="none" spc="-150" normalizeH="0" baseline="0" noProof="0" dirty="0">
              <a:ln>
                <a:noFill/>
              </a:ln>
              <a:effectLst/>
              <a:uLnTx/>
              <a:uFillTx/>
              <a:latin typeface="+mn-lt"/>
              <a:ea typeface="문체부 제목 돋음체" pitchFamily="49" charset="-127"/>
              <a:cs typeface="+mj-cs"/>
            </a:endParaRPr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3768" y="3641714"/>
            <a:ext cx="2886154" cy="2962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385</TotalTime>
  <Words>382</Words>
  <Application>Microsoft Office PowerPoint</Application>
  <PresentationFormat>화면 슬라이드 쇼(4:3)</PresentationFormat>
  <Paragraphs>67</Paragraphs>
  <Slides>9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9</vt:i4>
      </vt:variant>
    </vt:vector>
  </HeadingPairs>
  <TitlesOfParts>
    <vt:vector size="10" baseType="lpstr">
      <vt:lpstr>Office 테마</vt:lpstr>
      <vt:lpstr>표 만들기 3</vt:lpstr>
      <vt:lpstr>퍼센트 나누기</vt:lpstr>
      <vt:lpstr>응용!</vt:lpstr>
      <vt:lpstr>if 문</vt:lpstr>
      <vt:lpstr>총 연습문제</vt:lpstr>
      <vt:lpstr>if 문에 대해 더 알아보기</vt:lpstr>
      <vt:lpstr>만약 test(시험점수) 별로 등급을 정하고 싶다면?</vt:lpstr>
      <vt:lpstr>PowerPoint 프레젠테이션</vt:lpstr>
      <vt:lpstr>if 문에 대해 더 알아보기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표 만들기 3</dc:title>
  <dc:creator>samsung</dc:creator>
  <cp:lastModifiedBy>user</cp:lastModifiedBy>
  <cp:revision>36</cp:revision>
  <dcterms:created xsi:type="dcterms:W3CDTF">2014-10-09T12:04:43Z</dcterms:created>
  <dcterms:modified xsi:type="dcterms:W3CDTF">2014-08-13T08:43:22Z</dcterms:modified>
</cp:coreProperties>
</file>