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479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85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864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572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8427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316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222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64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7773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2812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32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8B0E4-4486-48FF-A36E-7D0699E0B19B}" type="datetimeFigureOut">
              <a:rPr lang="ko-KR" altLang="en-US" smtClean="0"/>
              <a:t>2014-05-25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E2EC2-1C47-43F4-A409-78B6681D8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290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2736"/>
            <a:ext cx="770485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AutoNum type="arabicPeriod"/>
            </a:pPr>
            <a:r>
              <a:rPr lang="ko-KR" altLang="en-US" sz="1400" dirty="0" smtClean="0"/>
              <a:t>지윤이는 </a:t>
            </a:r>
            <a:r>
              <a:rPr lang="ko-KR" altLang="en-US" sz="1400" dirty="0"/>
              <a:t>최근 증권에 관심이 많아 투자를 할 회사를 찾고 있다</a:t>
            </a:r>
            <a:r>
              <a:rPr lang="en-US" altLang="ko-KR" sz="1400" dirty="0"/>
              <a:t>. </a:t>
            </a:r>
            <a:r>
              <a:rPr lang="ko-KR" altLang="en-US" sz="1400" dirty="0"/>
              <a:t>투자 금액이 지윤이에게 꽤 큰 액수이기 때문에 어느 회사를 선택하는가를 신중히 고려해야 한다</a:t>
            </a:r>
            <a:r>
              <a:rPr lang="en-US" altLang="ko-KR" sz="1400" dirty="0"/>
              <a:t>. </a:t>
            </a:r>
            <a:r>
              <a:rPr lang="ko-KR" altLang="en-US" sz="1400" dirty="0"/>
              <a:t>하지만 자신이 알고 있는 정보가 너무 적어 전문가의 도움을 받으려고 한다</a:t>
            </a:r>
            <a:r>
              <a:rPr lang="en-US" altLang="ko-KR" sz="1400" dirty="0"/>
              <a:t>. </a:t>
            </a:r>
            <a:r>
              <a:rPr lang="ko-KR" altLang="en-US" sz="1400" dirty="0"/>
              <a:t>마침 무료로 상담해준다는 주식전문가가 있어 그의 도움을 받기로 했다고 한다</a:t>
            </a:r>
            <a:r>
              <a:rPr lang="en-US" altLang="ko-KR" sz="1400" dirty="0"/>
              <a:t>. </a:t>
            </a:r>
            <a:r>
              <a:rPr lang="ko-KR" altLang="en-US" sz="1400" dirty="0"/>
              <a:t>당신이 지윤이에게 충고하는 상황이라고 가정해 보자</a:t>
            </a:r>
            <a:r>
              <a:rPr lang="en-US" altLang="ko-KR" sz="1400" dirty="0"/>
              <a:t>. </a:t>
            </a:r>
            <a:r>
              <a:rPr lang="ko-KR" altLang="en-US" sz="1400" dirty="0"/>
              <a:t>주식 전문가의 제안이 어느 정도 확률로 맞을 때 그녀에게 그 사람을 선택하라고 권하겠는가</a:t>
            </a:r>
            <a:r>
              <a:rPr lang="en-US" altLang="ko-KR" sz="1400" dirty="0"/>
              <a:t>? </a:t>
            </a:r>
            <a:r>
              <a:rPr lang="ko-KR" altLang="en-US" sz="1400" dirty="0"/>
              <a:t>다음 보기에서 </a:t>
            </a:r>
            <a:r>
              <a:rPr lang="ko-KR" altLang="en-US" sz="1400" dirty="0" smtClean="0"/>
              <a:t>선택해 보시오</a:t>
            </a:r>
            <a:r>
              <a:rPr lang="en-US" altLang="ko-KR" sz="1400" dirty="0" smtClean="0"/>
              <a:t>.</a:t>
            </a:r>
          </a:p>
          <a:p>
            <a:pPr marL="342900" lvl="0" indent="-342900" algn="just">
              <a:buAutoNum type="arabicPeriod"/>
            </a:pPr>
            <a:endParaRPr lang="en-US" altLang="ko-KR" sz="1400" dirty="0" smtClean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lvl="0" algn="just"/>
            <a:r>
              <a:rPr lang="ko-KR" altLang="en-US" sz="1400" dirty="0" smtClean="0"/>
              <a:t>      ① 전문가의 제안을 받아들였을 때 성공확률이 아무리 높아도 권하지 않음</a:t>
            </a:r>
            <a:r>
              <a:rPr lang="en-US" altLang="ko-KR" sz="1400" dirty="0" smtClean="0"/>
              <a:t>.</a:t>
            </a:r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② </a:t>
            </a:r>
            <a:r>
              <a:rPr lang="ko-KR" altLang="en-US" sz="1400" dirty="0" smtClean="0"/>
              <a:t>전문가의 제안을 받아들였을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 smtClean="0"/>
              <a:t>9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③ </a:t>
            </a:r>
            <a:r>
              <a:rPr lang="ko-KR" altLang="en-US" sz="1400" dirty="0" smtClean="0"/>
              <a:t>전문가의 제안을 받아들였을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7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pPr lvl="0" algn="just"/>
            <a:r>
              <a:rPr lang="en-US" altLang="ko-KR" sz="1400" dirty="0" smtClean="0"/>
              <a:t>      ④ </a:t>
            </a:r>
            <a:r>
              <a:rPr lang="ko-KR" altLang="en-US" sz="1400" dirty="0" smtClean="0"/>
              <a:t>전문가의 제안을 받아들였을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5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⑤ </a:t>
            </a:r>
            <a:r>
              <a:rPr lang="ko-KR" altLang="en-US" sz="1400" dirty="0" smtClean="0"/>
              <a:t>전문가의 제안을 받아들였을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3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⑥ </a:t>
            </a:r>
            <a:r>
              <a:rPr lang="ko-KR" altLang="en-US" sz="1400" dirty="0" smtClean="0"/>
              <a:t>전문가의 제안을 받아들였을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1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algn="just"/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768702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2736"/>
            <a:ext cx="770485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AutoNum type="arabicPeriod" startAt="2"/>
            </a:pPr>
            <a:r>
              <a:rPr lang="ko-KR" altLang="en-US" sz="1400" dirty="0" smtClean="0"/>
              <a:t>상우는 평소 커피와 사업에 관심이 많은 회사원이다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그는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몇 년 전부터 카페를 차리고 싶다며 노래를 불렀다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 몇 달 전부터 커피에 대해서 공부를 해왔으며 최근 카페를 차리겠다며 좋은 장소를 물색하고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상우가 카페를 차리려면 퇴직금과 그 동안 모은 돈을 거의 다 사용해야 하고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 요즘 카페들이 우후죽순으로 생겨나 그 경쟁구도에서 성공할 수 있을지도 의문이다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당신이 상우에게 충고하는 상황이라면 상우의 성공확률이 최소한 어느 정도일 때 권하겠는가</a:t>
            </a:r>
            <a:r>
              <a:rPr lang="en-US" altLang="ko-KR" sz="1400" dirty="0" smtClean="0"/>
              <a:t>?</a:t>
            </a:r>
            <a:r>
              <a:rPr lang="ko-KR" altLang="en-US" sz="1400" dirty="0" smtClean="0"/>
              <a:t> 다음 보기에서 선택해 보시오</a:t>
            </a:r>
            <a:r>
              <a:rPr lang="en-US" altLang="ko-KR" sz="1400" dirty="0" smtClean="0"/>
              <a:t>.</a:t>
            </a:r>
          </a:p>
          <a:p>
            <a:pPr lvl="0" algn="just"/>
            <a:endParaRPr lang="en-US" altLang="ko-KR" sz="1400" dirty="0" smtClean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lvl="0" algn="just"/>
            <a:r>
              <a:rPr lang="ko-KR" altLang="en-US" sz="1400" dirty="0" smtClean="0"/>
              <a:t>      ① 카페를 차렸을 때 성공확률이 아무리 높아도 권하지 않음</a:t>
            </a:r>
            <a:r>
              <a:rPr lang="en-US" altLang="ko-KR" sz="1400" dirty="0" smtClean="0"/>
              <a:t>.</a:t>
            </a:r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② 카페를 차렸을</a:t>
            </a:r>
            <a:r>
              <a:rPr lang="ko-KR" altLang="en-US" sz="1400" dirty="0" smtClean="0"/>
              <a:t>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 smtClean="0"/>
              <a:t>9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③ </a:t>
            </a:r>
            <a:r>
              <a:rPr lang="ko-KR" altLang="en-US" sz="1400" dirty="0" smtClean="0"/>
              <a:t>카페를 차렸을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7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pPr lvl="0" algn="just"/>
            <a:r>
              <a:rPr lang="en-US" altLang="ko-KR" sz="1400" dirty="0" smtClean="0"/>
              <a:t>      ④ </a:t>
            </a:r>
            <a:r>
              <a:rPr lang="ko-KR" altLang="en-US" sz="1400" dirty="0" smtClean="0"/>
              <a:t>카페를 차렸을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5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⑤ </a:t>
            </a:r>
            <a:r>
              <a:rPr lang="ko-KR" altLang="en-US" sz="1400" dirty="0" smtClean="0"/>
              <a:t>카페를 차렸을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3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⑥ </a:t>
            </a:r>
            <a:r>
              <a:rPr lang="ko-KR" altLang="en-US" sz="1400" dirty="0" smtClean="0"/>
              <a:t>카페를 차렸을 때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1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algn="just"/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365165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2736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AutoNum type="arabicPeriod" startAt="3"/>
            </a:pPr>
            <a:r>
              <a:rPr lang="ko-KR" altLang="en-US" sz="1400" dirty="0" smtClean="0"/>
              <a:t>민지는 성실하고 똑똑한 경영학과 </a:t>
            </a:r>
            <a:r>
              <a:rPr lang="en-US" altLang="ko-KR" sz="1400" dirty="0" smtClean="0"/>
              <a:t>4</a:t>
            </a:r>
            <a:r>
              <a:rPr lang="ko-KR" altLang="en-US" sz="1400" dirty="0" smtClean="0"/>
              <a:t>학년 여대생이다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그녀는 평소 법과 역사에 관심이 많고 학교생활을 성실히 하며 교우관계도 좋은 편이다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대학교수의 추천으로 그녀는 졸업 후 취직하게 될 </a:t>
            </a:r>
            <a:r>
              <a:rPr lang="ko-KR" altLang="en-US" sz="1400" dirty="0"/>
              <a:t>회</a:t>
            </a:r>
            <a:r>
              <a:rPr lang="ko-KR" altLang="en-US" sz="1400" dirty="0" smtClean="0"/>
              <a:t>사도 정해져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 회사는 높은 금액의 보수를 받고 사회적으로 인정받기 때문에 입사 경쟁률이 높은 편이다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어느 날 민지는 당신에게 상담을 요청하며 공무원이 되고 싶다고 말을 꺼냈다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공무원이 되면 안정적으로 수입을 얻을 수 있다는 것이 가장 큰 장점이기 때문이라고 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공무원 준비를 하게 될 경우 가기로 정해진 회사는 포기해야 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당신은 공무원 시험에 합격할 확률이 어느 정도일 때 그녀에게 권하겠는가</a:t>
            </a:r>
            <a:r>
              <a:rPr lang="en-US" altLang="ko-KR" sz="1400" dirty="0" smtClean="0"/>
              <a:t>? </a:t>
            </a:r>
            <a:r>
              <a:rPr lang="ko-KR" altLang="en-US" sz="1400" dirty="0" smtClean="0"/>
              <a:t>다음 보기에서 선택해 보시오</a:t>
            </a:r>
            <a:r>
              <a:rPr lang="en-US" altLang="ko-KR" sz="1400" dirty="0" smtClean="0"/>
              <a:t>.</a:t>
            </a:r>
          </a:p>
          <a:p>
            <a:pPr marL="342900" lvl="0" indent="-342900" algn="just">
              <a:buAutoNum type="arabicPeriod"/>
            </a:pPr>
            <a:endParaRPr lang="en-US" altLang="ko-KR" sz="1400" dirty="0" smtClean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lvl="0" algn="just"/>
            <a:r>
              <a:rPr lang="ko-KR" altLang="en-US" sz="1400" dirty="0" smtClean="0"/>
              <a:t>      ① 공무원 시험 준비를 했을 때 합격확률이 아무리 높아도 권하지 않음</a:t>
            </a:r>
            <a:r>
              <a:rPr lang="en-US" altLang="ko-KR" sz="1400" dirty="0" smtClean="0"/>
              <a:t>.</a:t>
            </a:r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② </a:t>
            </a:r>
            <a:r>
              <a:rPr lang="ko-KR" altLang="en-US" sz="1400" dirty="0" smtClean="0"/>
              <a:t>공무원 시험 준비를 했을 때 합격확률이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 smtClean="0"/>
              <a:t>9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③ </a:t>
            </a:r>
            <a:r>
              <a:rPr lang="ko-KR" altLang="en-US" sz="1400" dirty="0" smtClean="0"/>
              <a:t>공무원 시험 준비를 했을 때 합격확률이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7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pPr lvl="0" algn="just"/>
            <a:r>
              <a:rPr lang="en-US" altLang="ko-KR" sz="1400" dirty="0" smtClean="0"/>
              <a:t>      ④ </a:t>
            </a:r>
            <a:r>
              <a:rPr lang="ko-KR" altLang="en-US" sz="1400" dirty="0" smtClean="0"/>
              <a:t>공무원 시험 준비를 했을 때 합격확률이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5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⑤ </a:t>
            </a:r>
            <a:r>
              <a:rPr lang="ko-KR" altLang="en-US" sz="1400" dirty="0" smtClean="0"/>
              <a:t>공무원 시험 준비를 했을 때 합격확률이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3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⑥ </a:t>
            </a:r>
            <a:r>
              <a:rPr lang="ko-KR" altLang="en-US" sz="1400" dirty="0" smtClean="0"/>
              <a:t>공무원 시험 준비를 했을 때 합격확률이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1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algn="just"/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4289015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2736"/>
            <a:ext cx="77048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altLang="ko-KR" sz="1400" dirty="0" smtClean="0"/>
              <a:t>4. </a:t>
            </a:r>
            <a:r>
              <a:rPr lang="ko-KR" altLang="en-US" sz="1400" dirty="0" smtClean="0"/>
              <a:t>주현이는 최근 의사로부터 심각한 심장병에 걸렸다는 이야기를 들었다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담당의사는 수술이 진행될 것이며 만약 성공한다면 심장이 완전히 회복될 것이라고 말한다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하지만 이 수술은 성공을 확신할 수 없으며 잘못된다면 매우 치명적일 수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당신이 주현이에게 충고를 하는 상황이라고 생각했을 때 수술의 성공확률이 어느 정도 이상이면 그에게 권하겠는가</a:t>
            </a:r>
            <a:r>
              <a:rPr lang="en-US" altLang="ko-KR" sz="1400" dirty="0" smtClean="0"/>
              <a:t>? </a:t>
            </a:r>
            <a:r>
              <a:rPr lang="ko-KR" altLang="en-US" sz="1400" dirty="0" smtClean="0"/>
              <a:t>다</a:t>
            </a:r>
            <a:r>
              <a:rPr lang="ko-KR" altLang="en-US" sz="1400" dirty="0"/>
              <a:t>음</a:t>
            </a:r>
            <a:r>
              <a:rPr lang="ko-KR" altLang="en-US" sz="1400" dirty="0" smtClean="0"/>
              <a:t> 보기에서 선택해보시오</a:t>
            </a:r>
            <a:r>
              <a:rPr lang="en-US" altLang="ko-KR" sz="1400" dirty="0" smtClean="0"/>
              <a:t>.</a:t>
            </a:r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lvl="0" algn="just"/>
            <a:r>
              <a:rPr lang="ko-KR" altLang="en-US" sz="1400" dirty="0" smtClean="0"/>
              <a:t>      ① 수술 성공확률이 아무리 높아도 권하지 않음</a:t>
            </a:r>
            <a:r>
              <a:rPr lang="en-US" altLang="ko-KR" sz="1400" dirty="0" smtClean="0"/>
              <a:t>.</a:t>
            </a:r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②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 smtClean="0"/>
              <a:t>9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③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7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pPr lvl="0" algn="just"/>
            <a:r>
              <a:rPr lang="en-US" altLang="ko-KR" sz="1400" dirty="0" smtClean="0"/>
              <a:t>      ④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5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⑤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3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⑥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1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algn="just"/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642237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2736"/>
            <a:ext cx="77048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altLang="ko-KR" sz="1400" dirty="0" smtClean="0"/>
              <a:t>4. </a:t>
            </a:r>
            <a:r>
              <a:rPr lang="ko-KR" altLang="en-US" sz="1400" dirty="0" err="1" smtClean="0"/>
              <a:t>수</a:t>
            </a:r>
            <a:r>
              <a:rPr lang="ko-KR" altLang="en-US" sz="1400" dirty="0" err="1"/>
              <a:t>윤</a:t>
            </a:r>
            <a:r>
              <a:rPr lang="ko-KR" altLang="en-US" sz="1400" dirty="0" err="1" smtClean="0"/>
              <a:t>이는</a:t>
            </a:r>
            <a:r>
              <a:rPr lang="ko-KR" altLang="en-US" sz="1400" dirty="0" smtClean="0"/>
              <a:t> 대학 농구팀의 주장이다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상대방 팀은 </a:t>
            </a:r>
            <a:r>
              <a:rPr lang="ko-KR" altLang="en-US" sz="1400" dirty="0" err="1" smtClean="0"/>
              <a:t>수윤이의</a:t>
            </a:r>
            <a:r>
              <a:rPr lang="ko-KR" altLang="en-US" sz="1400" dirty="0" smtClean="0"/>
              <a:t> 팀과 라이벌인 팀으로 경기 종료가 몇 분 남지 않은 상황에서 </a:t>
            </a:r>
            <a:r>
              <a:rPr lang="ko-KR" altLang="en-US" sz="1400" dirty="0" err="1" smtClean="0"/>
              <a:t>수윤이의</a:t>
            </a:r>
            <a:r>
              <a:rPr lang="ko-KR" altLang="en-US" sz="1400" dirty="0" smtClean="0"/>
              <a:t> 팀이 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점차로 지고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단 한번의 플레이를 할 시간이 남아있다</a:t>
            </a:r>
            <a:r>
              <a:rPr lang="en-US" altLang="ko-KR" sz="1400" dirty="0" smtClean="0"/>
              <a:t>. </a:t>
            </a:r>
            <a:r>
              <a:rPr lang="ko-KR" altLang="en-US" sz="1400" dirty="0" err="1" smtClean="0"/>
              <a:t>수윤이는</a:t>
            </a:r>
            <a:r>
              <a:rPr lang="ko-KR" altLang="en-US" sz="1400" dirty="0" smtClean="0"/>
              <a:t> 성공확률이 거의 확실한 플레이를 할 경우 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점을 획득하는 방향으로 작전을 진행할 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실패확률이 존재하지만 </a:t>
            </a:r>
            <a:r>
              <a:rPr lang="en-US" altLang="ko-KR" sz="1400" dirty="0" smtClean="0"/>
              <a:t>3</a:t>
            </a:r>
            <a:r>
              <a:rPr lang="ko-KR" altLang="en-US" sz="1400" dirty="0" smtClean="0"/>
              <a:t>점을 획득할 수 있는 더 복잡하고 모험적인 플레이를 할 것인지 선택해야 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당신이 </a:t>
            </a:r>
            <a:r>
              <a:rPr lang="ko-KR" altLang="en-US" sz="1400" dirty="0" err="1" smtClean="0"/>
              <a:t>수윤이에게</a:t>
            </a:r>
            <a:r>
              <a:rPr lang="ko-KR" altLang="en-US" sz="1400" dirty="0" smtClean="0"/>
              <a:t> 충고하는 상황이라면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모험적인 작전의 성공확률이 어느 정도 되었을 때 그 작전을 권하겠는가</a:t>
            </a:r>
            <a:r>
              <a:rPr lang="en-US" altLang="ko-KR" sz="1400" dirty="0" smtClean="0"/>
              <a:t>? </a:t>
            </a:r>
            <a:r>
              <a:rPr lang="ko-KR" altLang="en-US" sz="1400" dirty="0" smtClean="0"/>
              <a:t>다음 보기에서 선택하시오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lvl="0" algn="just"/>
            <a:r>
              <a:rPr lang="ko-KR" altLang="en-US" sz="1400" dirty="0" smtClean="0"/>
              <a:t>      ① 수술 성공확률이 아무리 높아도 권하지 않음</a:t>
            </a:r>
            <a:r>
              <a:rPr lang="en-US" altLang="ko-KR" sz="1400" dirty="0" smtClean="0"/>
              <a:t>.</a:t>
            </a:r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②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 smtClean="0"/>
              <a:t>9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③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7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pPr lvl="0" algn="just"/>
            <a:r>
              <a:rPr lang="en-US" altLang="ko-KR" sz="1400" dirty="0" smtClean="0"/>
              <a:t>      ④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5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⑤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3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⑥ </a:t>
            </a:r>
            <a:r>
              <a:rPr lang="ko-KR" altLang="en-US" sz="1400" dirty="0" smtClean="0"/>
              <a:t>수술 성공확률이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1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algn="just"/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2244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2736"/>
            <a:ext cx="77048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altLang="ko-KR" sz="1400" dirty="0" smtClean="0"/>
              <a:t>6. </a:t>
            </a:r>
            <a:r>
              <a:rPr lang="ko-KR" altLang="en-US" sz="1400" dirty="0" smtClean="0"/>
              <a:t>진주는 성공한 여성사업가이며 사회에서 비중 있는 활동들을 많이 하고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그녀는 차기 총선에 출마할 정당의 지도자가 되었다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진주가 속한 정당은 세력은 크지 않지만 그녀의 지역에서 여러 번 이긴 적이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그녀는 선거에 나가고 싶지만 속한 당의 자금이 충분하지 않아 낙선할 경우 상당히 큰 재정적 타격을 맞을 수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또한 선거활동을 하며 상대 후보의 공격을 감당해야 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당신이 진주에게 충고를 하는 상황이라면 승리확률이 어느 정도 될 때 출마를 권하겠는가</a:t>
            </a:r>
            <a:r>
              <a:rPr lang="en-US" altLang="ko-KR" sz="1400" dirty="0" smtClean="0"/>
              <a:t>? </a:t>
            </a:r>
            <a:r>
              <a:rPr lang="ko-KR" altLang="en-US" sz="1400" dirty="0" smtClean="0"/>
              <a:t>다</a:t>
            </a:r>
            <a:r>
              <a:rPr lang="ko-KR" altLang="en-US" sz="1400" dirty="0"/>
              <a:t>음</a:t>
            </a:r>
            <a:r>
              <a:rPr lang="ko-KR" altLang="en-US" sz="1400" dirty="0" smtClean="0"/>
              <a:t> 보기에서 선택하시오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marL="342900" lvl="0" indent="-342900" algn="just">
              <a:buAutoNum type="arabicPeriod"/>
            </a:pPr>
            <a:endParaRPr lang="en-US" altLang="ko-KR" sz="1400" dirty="0" smtClean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lvl="0" algn="just"/>
            <a:r>
              <a:rPr lang="ko-KR" altLang="en-US" sz="1400" dirty="0" smtClean="0"/>
              <a:t>      ① 선거에서 승리할 확률이 아무리 높아도 권하지 않음</a:t>
            </a:r>
            <a:r>
              <a:rPr lang="en-US" altLang="ko-KR" sz="1400" dirty="0" smtClean="0"/>
              <a:t>.</a:t>
            </a:r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② </a:t>
            </a:r>
            <a:r>
              <a:rPr lang="ko-KR" altLang="en-US" sz="1400" dirty="0" smtClean="0"/>
              <a:t>선거에서 승리할 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 smtClean="0"/>
              <a:t>9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③ </a:t>
            </a:r>
            <a:r>
              <a:rPr lang="ko-KR" altLang="en-US" sz="1400" dirty="0" smtClean="0"/>
              <a:t>선거에서 승리할 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7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pPr lvl="0" algn="just"/>
            <a:r>
              <a:rPr lang="en-US" altLang="ko-KR" sz="1400" dirty="0" smtClean="0"/>
              <a:t>      ④ </a:t>
            </a:r>
            <a:r>
              <a:rPr lang="ko-KR" altLang="en-US" sz="1400" dirty="0" smtClean="0"/>
              <a:t>선거에서 승리할 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5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⑤ </a:t>
            </a:r>
            <a:r>
              <a:rPr lang="ko-KR" altLang="en-US" sz="1400" dirty="0" smtClean="0"/>
              <a:t>선거에서 승리할 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3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⑥ </a:t>
            </a:r>
            <a:r>
              <a:rPr lang="ko-KR" altLang="en-US" sz="1400" dirty="0" smtClean="0"/>
              <a:t>선거에서 승리할 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1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algn="just"/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72389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2736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altLang="ko-KR" sz="1400" dirty="0"/>
              <a:t>7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혜</a:t>
            </a:r>
            <a:r>
              <a:rPr lang="ko-KR" altLang="en-US" sz="1400" dirty="0"/>
              <a:t>미</a:t>
            </a:r>
            <a:r>
              <a:rPr lang="ko-KR" altLang="en-US" sz="1400" dirty="0" smtClean="0"/>
              <a:t>는 </a:t>
            </a:r>
            <a:r>
              <a:rPr lang="en-US" altLang="ko-KR" sz="1400" dirty="0" smtClean="0"/>
              <a:t>30</a:t>
            </a:r>
            <a:r>
              <a:rPr lang="ko-KR" altLang="en-US" sz="1400" dirty="0" smtClean="0"/>
              <a:t>세의 연구물리학자로 유명한 대학 연구소의 </a:t>
            </a:r>
            <a:r>
              <a:rPr lang="en-US" altLang="ko-KR" sz="1400" dirty="0" smtClean="0"/>
              <a:t>5</a:t>
            </a:r>
            <a:r>
              <a:rPr lang="ko-KR" altLang="en-US" sz="1400" dirty="0" smtClean="0"/>
              <a:t>년 임기 연구원이 되었다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향후 </a:t>
            </a:r>
            <a:r>
              <a:rPr lang="en-US" altLang="ko-KR" sz="1400" dirty="0" smtClean="0"/>
              <a:t>5</a:t>
            </a:r>
            <a:r>
              <a:rPr lang="ko-KR" altLang="en-US" sz="1400" dirty="0" smtClean="0"/>
              <a:t>년간 그녀가 어떤 연구를 할 지는 그녀에게 매우 중요한 선택이다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오랫동안 미결로 남았던 연구과제를 선택하여 해결할 경우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그녀는 중요한 과제를 해결했기 때문에 높은 명성을 </a:t>
            </a:r>
            <a:r>
              <a:rPr lang="ko-KR" altLang="en-US" sz="1400" dirty="0" err="1" smtClean="0"/>
              <a:t>얻게되고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 이후 좋은 곳에서 일하게 될 것이다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하지만 만약 연구 결과가 좋지 않다면 </a:t>
            </a:r>
            <a:r>
              <a:rPr lang="en-US" altLang="ko-KR" sz="1400" dirty="0" smtClean="0"/>
              <a:t>5</a:t>
            </a:r>
            <a:r>
              <a:rPr lang="ko-KR" altLang="en-US" sz="1400" dirty="0" smtClean="0"/>
              <a:t>년간의 활동이 물거품이 되고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장차 다른 좋은 직장을 찾기 힘들어진다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반면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대부분의 사람들처럼 해결방안을 찾기 수월하지만 과학적 중요성이 낮은 연구과제를 선택할 수도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당신이 혜미에게 충고를 하는 상황이라면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어려운 과제를 성공적으로 해낼 확률이 어느 정도 될 때 그 과제를 권하겠는가</a:t>
            </a:r>
            <a:r>
              <a:rPr lang="en-US" altLang="ko-KR" sz="1400" dirty="0" smtClean="0"/>
              <a:t>? </a:t>
            </a:r>
            <a:r>
              <a:rPr lang="ko-KR" altLang="en-US" sz="1400" dirty="0" smtClean="0"/>
              <a:t>다음 보기에서 선택하시오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marL="342900" lvl="0" indent="-342900" algn="just">
              <a:buAutoNum type="arabicPeriod"/>
            </a:pPr>
            <a:endParaRPr lang="en-US" altLang="ko-KR" sz="1400" dirty="0" smtClean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marL="342900" lvl="0" indent="-342900" algn="just">
              <a:buAutoNum type="arabicPeriod"/>
            </a:pPr>
            <a:endParaRPr lang="en-US" altLang="ko-KR" sz="1400" dirty="0"/>
          </a:p>
          <a:p>
            <a:pPr lvl="0" algn="just"/>
            <a:r>
              <a:rPr lang="ko-KR" altLang="en-US" sz="1400" dirty="0" smtClean="0"/>
              <a:t>      ① 어려운 과제의 해결확률이 아무리 높아도 권하지 않음</a:t>
            </a:r>
            <a:r>
              <a:rPr lang="en-US" altLang="ko-KR" sz="1400" dirty="0" smtClean="0"/>
              <a:t>.</a:t>
            </a:r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② </a:t>
            </a:r>
            <a:r>
              <a:rPr lang="ko-KR" altLang="en-US" sz="1400" dirty="0" smtClean="0"/>
              <a:t>어려운 과제의 해결확률이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 smtClean="0"/>
              <a:t>9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③ </a:t>
            </a:r>
            <a:r>
              <a:rPr lang="ko-KR" altLang="en-US" sz="1400" dirty="0" smtClean="0"/>
              <a:t>어려운 과제의 해결확률이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7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pPr lvl="0" algn="just"/>
            <a:r>
              <a:rPr lang="en-US" altLang="ko-KR" sz="1400" dirty="0" smtClean="0"/>
              <a:t>      ④ </a:t>
            </a:r>
            <a:r>
              <a:rPr lang="ko-KR" altLang="en-US" sz="1400" dirty="0" smtClean="0"/>
              <a:t>어려운 과제의 해결확률이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5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⑤ </a:t>
            </a:r>
            <a:r>
              <a:rPr lang="ko-KR" altLang="en-US" sz="1400" dirty="0" smtClean="0"/>
              <a:t>어려운 과제의 해결확률이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3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lvl="0" algn="just"/>
            <a:r>
              <a:rPr lang="en-US" altLang="ko-KR" sz="1400" dirty="0"/>
              <a:t> </a:t>
            </a:r>
            <a:r>
              <a:rPr lang="en-US" altLang="ko-KR" sz="1400" dirty="0" smtClean="0"/>
              <a:t>     ⑥ </a:t>
            </a:r>
            <a:r>
              <a:rPr lang="ko-KR" altLang="en-US" sz="1400" dirty="0" smtClean="0"/>
              <a:t>어려운 과제의 해결확률이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번 중에 </a:t>
            </a:r>
            <a:r>
              <a:rPr lang="en-US" altLang="ko-KR" sz="1400" dirty="0"/>
              <a:t>1</a:t>
            </a:r>
            <a:r>
              <a:rPr lang="ko-KR" altLang="en-US" sz="1400" dirty="0" smtClean="0"/>
              <a:t>번 이상이면 권함</a:t>
            </a:r>
            <a:r>
              <a:rPr lang="en-US" altLang="ko-KR" sz="1400" dirty="0" smtClean="0"/>
              <a:t>.</a:t>
            </a:r>
            <a:endParaRPr lang="en-US" altLang="ko-KR" sz="1400" dirty="0" smtClean="0"/>
          </a:p>
          <a:p>
            <a:pPr algn="just"/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0372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1125</Words>
  <Application>Microsoft Office PowerPoint</Application>
  <PresentationFormat>화면 슬라이드 쇼(4:3)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</dc:creator>
  <cp:lastModifiedBy>Windows</cp:lastModifiedBy>
  <cp:revision>9</cp:revision>
  <dcterms:created xsi:type="dcterms:W3CDTF">2014-05-24T17:37:17Z</dcterms:created>
  <dcterms:modified xsi:type="dcterms:W3CDTF">2014-05-24T19:06:40Z</dcterms:modified>
</cp:coreProperties>
</file>